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93"/>
  </p:handoutMasterIdLst>
  <p:sldIdLst>
    <p:sldId id="587" r:id="rId3"/>
    <p:sldId id="854" r:id="rId5"/>
    <p:sldId id="823" r:id="rId6"/>
    <p:sldId id="825" r:id="rId7"/>
    <p:sldId id="827" r:id="rId8"/>
    <p:sldId id="836" r:id="rId9"/>
    <p:sldId id="650" r:id="rId10"/>
    <p:sldId id="633" r:id="rId11"/>
    <p:sldId id="649" r:id="rId12"/>
    <p:sldId id="634" r:id="rId13"/>
    <p:sldId id="635" r:id="rId14"/>
    <p:sldId id="627" r:id="rId15"/>
    <p:sldId id="636" r:id="rId16"/>
    <p:sldId id="808" r:id="rId17"/>
    <p:sldId id="809" r:id="rId18"/>
    <p:sldId id="810" r:id="rId19"/>
    <p:sldId id="991" r:id="rId20"/>
    <p:sldId id="992" r:id="rId21"/>
    <p:sldId id="811" r:id="rId22"/>
    <p:sldId id="639" r:id="rId23"/>
    <p:sldId id="641" r:id="rId24"/>
    <p:sldId id="644" r:id="rId25"/>
    <p:sldId id="640" r:id="rId26"/>
    <p:sldId id="651" r:id="rId27"/>
    <p:sldId id="625" r:id="rId28"/>
    <p:sldId id="647" r:id="rId29"/>
    <p:sldId id="648" r:id="rId30"/>
    <p:sldId id="597" r:id="rId31"/>
    <p:sldId id="892" r:id="rId32"/>
    <p:sldId id="596" r:id="rId33"/>
    <p:sldId id="595" r:id="rId34"/>
    <p:sldId id="600" r:id="rId35"/>
    <p:sldId id="601" r:id="rId36"/>
    <p:sldId id="607" r:id="rId37"/>
    <p:sldId id="610" r:id="rId38"/>
    <p:sldId id="663" r:id="rId39"/>
    <p:sldId id="614" r:id="rId40"/>
    <p:sldId id="656" r:id="rId41"/>
    <p:sldId id="893" r:id="rId42"/>
    <p:sldId id="896" r:id="rId43"/>
    <p:sldId id="898" r:id="rId44"/>
    <p:sldId id="897" r:id="rId45"/>
    <p:sldId id="899" r:id="rId46"/>
    <p:sldId id="900" r:id="rId47"/>
    <p:sldId id="902" r:id="rId48"/>
    <p:sldId id="904" r:id="rId49"/>
    <p:sldId id="906" r:id="rId50"/>
    <p:sldId id="908" r:id="rId51"/>
    <p:sldId id="910" r:id="rId52"/>
    <p:sldId id="912" r:id="rId53"/>
    <p:sldId id="914" r:id="rId54"/>
    <p:sldId id="916" r:id="rId55"/>
    <p:sldId id="918" r:id="rId56"/>
    <p:sldId id="922" r:id="rId57"/>
    <p:sldId id="923" r:id="rId58"/>
    <p:sldId id="926" r:id="rId59"/>
    <p:sldId id="927" r:id="rId60"/>
    <p:sldId id="930" r:id="rId61"/>
    <p:sldId id="932" r:id="rId62"/>
    <p:sldId id="935" r:id="rId63"/>
    <p:sldId id="938" r:id="rId64"/>
    <p:sldId id="939" r:id="rId65"/>
    <p:sldId id="944" r:id="rId66"/>
    <p:sldId id="943" r:id="rId67"/>
    <p:sldId id="945" r:id="rId68"/>
    <p:sldId id="946" r:id="rId69"/>
    <p:sldId id="951" r:id="rId70"/>
    <p:sldId id="952" r:id="rId71"/>
    <p:sldId id="955" r:id="rId72"/>
    <p:sldId id="956" r:id="rId73"/>
    <p:sldId id="957" r:id="rId74"/>
    <p:sldId id="960" r:id="rId75"/>
    <p:sldId id="964" r:id="rId76"/>
    <p:sldId id="966" r:id="rId77"/>
    <p:sldId id="967" r:id="rId78"/>
    <p:sldId id="969" r:id="rId79"/>
    <p:sldId id="970" r:id="rId80"/>
    <p:sldId id="971" r:id="rId81"/>
    <p:sldId id="974" r:id="rId82"/>
    <p:sldId id="975" r:id="rId83"/>
    <p:sldId id="978" r:id="rId84"/>
    <p:sldId id="979" r:id="rId85"/>
    <p:sldId id="981" r:id="rId86"/>
    <p:sldId id="984" r:id="rId87"/>
    <p:sldId id="985" r:id="rId88"/>
    <p:sldId id="987" r:id="rId89"/>
    <p:sldId id="988" r:id="rId90"/>
    <p:sldId id="707" r:id="rId91"/>
    <p:sldId id="709" r:id="rId92"/>
  </p:sldIdLst>
  <p:sldSz cx="18288000" cy="1029208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5400" b="0" i="0" u="none" kern="1200" baseline="0">
        <a:solidFill>
          <a:schemeClr val="tx1"/>
        </a:solidFill>
        <a:latin typeface="Tahoma" panose="020B0604030504040204" pitchFamily="34" charset="0"/>
        <a:ea typeface="黑体" panose="02010600030101010101"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1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408"/>
    <p:restoredTop sz="87500"/>
  </p:normalViewPr>
  <p:slideViewPr>
    <p:cSldViewPr showGuides="1">
      <p:cViewPr>
        <p:scale>
          <a:sx n="66" d="100"/>
          <a:sy n="66" d="100"/>
        </p:scale>
        <p:origin x="150" y="504"/>
      </p:cViewPr>
      <p:guideLst>
        <p:guide orient="horz" pos="3294"/>
        <p:guide pos="576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5" cy="72005"/>
</p:viewPr>
</file>

<file path=ppt/_rels/presentation.xml.rels><?xml version="1.0" encoding="UTF-8" standalone="yes"?>
<Relationships xmlns="http://schemas.openxmlformats.org/package/2006/relationships"><Relationship Id="rId96" Type="http://schemas.openxmlformats.org/officeDocument/2006/relationships/tableStyles" Target="tableStyles.xml"/><Relationship Id="rId95" Type="http://schemas.openxmlformats.org/officeDocument/2006/relationships/viewProps" Target="viewProps.xml"/><Relationship Id="rId94" Type="http://schemas.openxmlformats.org/officeDocument/2006/relationships/presProps" Target="presProps.xml"/><Relationship Id="rId93" Type="http://schemas.openxmlformats.org/officeDocument/2006/relationships/handoutMaster" Target="handoutMasters/handoutMaster1.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7648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smtClean="0">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76483" name="Rectangle 3"/>
          <p:cNvSpPr>
            <a:spLocks noGrp="1" noChangeArrowheads="1"/>
          </p:cNvSpPr>
          <p:nvPr>
            <p:ph type="dt" sz="quarter"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smtClean="0">
                <a:latin typeface="Times New Roman" panose="02020603050405020304" pitchFamily="18"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76484" name="Rectangle 4"/>
          <p:cNvSpPr>
            <a:spLocks noGrp="1" noChangeArrowheads="1"/>
          </p:cNvSpPr>
          <p:nvPr>
            <p:ph type="ftr" sz="quarter" idx="2"/>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smtClean="0">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276485" name="Rectangle 5"/>
          <p:cNvSpPr>
            <a:spLocks noGrp="1" noChangeArrowheads="1"/>
          </p:cNvSpPr>
          <p:nvPr>
            <p:ph type="sldNum" sz="quarter" idx="3"/>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
            <a:pPr lvl="0" algn="r" eaLnBrk="1" fontAlgn="base" hangingPunct="1"/>
            <a:fld id="{9A0DB2DC-4C9A-4742-B13C-FB6460FD3503}" type="slidenum">
              <a:rPr lang="en-US" altLang="zh-CN" sz="1200" strike="noStrike" noProof="1" dirty="0">
                <a:latin typeface="Times New Roman" panose="02020603050405020304" pitchFamily="18" charset="0"/>
                <a:ea typeface="宋体" panose="02010600030101010101" pitchFamily="2" charset="-122"/>
                <a:cs typeface="+mn-ea"/>
              </a:rPr>
            </a:fld>
            <a:endParaRPr lang="en-US" altLang="zh-CN" sz="1200" strike="noStrike" noProof="1" dirty="0">
              <a:latin typeface="Times New Roman" panose="02020603050405020304" pitchFamily="18" charset="0"/>
              <a:ea typeface="宋体" panose="02010600030101010101"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smtClean="0">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192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smtClean="0">
                <a:latin typeface="Times New Roman" panose="02020603050405020304" pitchFamily="18"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4100" name="Rectangle 4"/>
          <p:cNvSpPr>
            <a:spLocks noTextEdit="1"/>
          </p:cNvSpPr>
          <p:nvPr>
            <p:ph type="sldImg"/>
          </p:nvPr>
        </p:nvSpPr>
        <p:spPr>
          <a:xfrm>
            <a:off x="382588" y="685800"/>
            <a:ext cx="6092825" cy="3429000"/>
          </a:xfrm>
          <a:prstGeom prst="rect">
            <a:avLst/>
          </a:prstGeom>
          <a:noFill/>
          <a:ln w="9525" cap="flat" cmpd="sng">
            <a:solidFill>
              <a:srgbClr val="000000"/>
            </a:solidFill>
            <a:prstDash val="solid"/>
            <a:miter/>
            <a:headEnd type="none" w="med" len="med"/>
            <a:tailEnd type="none" w="med" len="med"/>
          </a:ln>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192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smtClean="0">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
            <a:pPr lvl="0" algn="r" eaLnBrk="1" fontAlgn="base" hangingPunct="1"/>
            <a:fld id="{9A0DB2DC-4C9A-4742-B13C-FB6460FD3503}" type="slidenum">
              <a:rPr lang="en-US" altLang="zh-CN" sz="1200" strike="noStrike" noProof="1" dirty="0">
                <a:latin typeface="Times New Roman" panose="02020603050405020304" pitchFamily="18" charset="0"/>
                <a:ea typeface="宋体" panose="02010600030101010101" pitchFamily="2" charset="-122"/>
                <a:cs typeface="+mn-ea"/>
              </a:rPr>
            </a:fld>
            <a:endParaRPr lang="en-US" altLang="zh-CN" sz="1200" strike="noStrike" noProof="1" dirty="0">
              <a:latin typeface="Times New Roman" panose="02020603050405020304" pitchFamily="18" charset="0"/>
              <a:ea typeface="宋体"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Rectangle 7"/>
          <p:cNvSpPr txBox="1">
            <a:spLocks noGrp="1"/>
          </p:cNvSpPr>
          <p:nvPr>
            <p:ph type="sldNum" sz="quarter"/>
          </p:nvPr>
        </p:nvSpPr>
        <p:spPr>
          <a:xfrm>
            <a:off x="3886200" y="8686800"/>
            <a:ext cx="2971800" cy="457200"/>
          </a:xfrm>
          <a:prstGeom prst="rect">
            <a:avLst/>
          </a:prstGeom>
          <a:noFill/>
          <a:ln w="9525">
            <a:noFill/>
          </a:ln>
        </p:spPr>
        <p:txBody>
          <a:bodyPr anchor="b" anchorCtr="0"/>
          <a:p>
            <a:pPr lvl="0" algn="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6146" name="Rectangle 2"/>
          <p:cNvSpPr>
            <a:spLocks noTextEdit="1"/>
          </p:cNvSpPr>
          <p:nvPr>
            <p:ph type="sldImg"/>
          </p:nvPr>
        </p:nvSpPr>
        <p:spPr/>
      </p:sp>
      <p:sp>
        <p:nvSpPr>
          <p:cNvPr id="6147" name="Rectangle 3"/>
          <p:cNvSpPr>
            <a:spLocks noGrp="1"/>
          </p:cNvSpPr>
          <p:nvPr>
            <p:ph type="body"/>
          </p:nvPr>
        </p:nvSpPr>
        <p:spPr/>
        <p:txBody>
          <a:bodyPr wrap="square" lIns="91440" tIns="45720" rIns="91440" bIns="45720" anchor="t" anchorCtr="0"/>
          <a:p>
            <a:pPr lvl="0" eaLnBrk="1" hangingPunct="1"/>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幻灯片图像占位符 99329"/>
          <p:cNvSpPr>
            <a:spLocks noTextEdit="1"/>
          </p:cNvSpPr>
          <p:nvPr>
            <p:ph type="sldImg"/>
          </p:nvPr>
        </p:nvSpPr>
        <p:spPr/>
      </p:sp>
      <p:sp>
        <p:nvSpPr>
          <p:cNvPr id="99331" name="文本占位符 99330"/>
          <p:cNvSpPr/>
          <p:nvPr>
            <p:ph type="body" idx="1"/>
          </p:nvPr>
        </p:nvSpPr>
        <p:spPr/>
        <p:txBody>
          <a:bodyPr/>
          <a:p>
            <a:pPr lvl="0"/>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Rectangle 7"/>
          <p:cNvSpPr txBox="1">
            <a:spLocks noGrp="1"/>
          </p:cNvSpPr>
          <p:nvPr>
            <p:ph type="sldNum" sz="quarter"/>
          </p:nvPr>
        </p:nvSpPr>
        <p:spPr>
          <a:xfrm>
            <a:off x="3886200" y="8686800"/>
            <a:ext cx="2971800" cy="457200"/>
          </a:xfrm>
          <a:prstGeom prst="rect">
            <a:avLst/>
          </a:prstGeom>
          <a:noFill/>
          <a:ln w="9525">
            <a:noFill/>
          </a:ln>
        </p:spPr>
        <p:txBody>
          <a:bodyPr anchor="b" anchorCtr="0"/>
          <a:p>
            <a:pPr lvl="0" algn="r"/>
            <a:fld id="{9A0DB2DC-4C9A-4742-B13C-FB6460FD3503}" type="slidenum">
              <a:rPr lang="en-US" altLang="zh-CN" sz="1200" dirty="0">
                <a:latin typeface="Times New Roman" panose="02020603050405020304" pitchFamily="18" charset="0"/>
                <a:ea typeface="宋体" panose="02010600030101010101" pitchFamily="2" charset="-122"/>
              </a:rPr>
            </a:fld>
            <a:endParaRPr lang="en-US" altLang="zh-CN" sz="1200" dirty="0">
              <a:latin typeface="Times New Roman" panose="02020603050405020304" pitchFamily="18" charset="0"/>
              <a:ea typeface="宋体" panose="02010600030101010101" pitchFamily="2" charset="-122"/>
            </a:endParaRPr>
          </a:p>
        </p:txBody>
      </p:sp>
      <p:sp>
        <p:nvSpPr>
          <p:cNvPr id="46082" name="Rectangle 2"/>
          <p:cNvSpPr>
            <a:spLocks noTextEdit="1"/>
          </p:cNvSpPr>
          <p:nvPr>
            <p:ph type="sldImg"/>
          </p:nvPr>
        </p:nvSpPr>
        <p:spPr/>
      </p:sp>
      <p:sp>
        <p:nvSpPr>
          <p:cNvPr id="46083" name="Rectangle 3"/>
          <p:cNvSpPr>
            <a:spLocks noGrp="1"/>
          </p:cNvSpPr>
          <p:nvPr>
            <p:ph type="body"/>
          </p:nvPr>
        </p:nvSpPr>
        <p:spPr/>
        <p:txBody>
          <a:bodyPr wrap="square" lIns="91440" tIns="45720" rIns="91440" bIns="45720" anchor="t" anchorCtr="0"/>
          <a:p>
            <a:pPr lvl="0" eaLnBrk="1" hangingPunct="1"/>
            <a:endParaRPr lang="zh-CN"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3659188"/>
            <a:ext cx="18018125" cy="1579562"/>
            <a:chOff x="0" y="1536"/>
            <a:chExt cx="5675" cy="663"/>
          </a:xfrm>
        </p:grpSpPr>
        <p:grpSp>
          <p:nvGrpSpPr>
            <p:cNvPr id="2051" name="Group 3"/>
            <p:cNvGrpSpPr/>
            <p:nvPr/>
          </p:nvGrpSpPr>
          <p:grpSpPr>
            <a:xfrm>
              <a:off x="183" y="1604"/>
              <a:ext cx="448"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8105" b="0" i="0" u="none" strike="noStrike" kern="1200" cap="none" spc="0" normalizeH="0" baseline="0" noProof="0">
                  <a:ln>
                    <a:noFill/>
                  </a:ln>
                  <a:solidFill>
                    <a:schemeClr val="tx1"/>
                  </a:solidFill>
                  <a:effectLst/>
                  <a:uLnTx/>
                  <a:uFillTx/>
                  <a:latin typeface="Tahoma" panose="020B0604030504040204" pitchFamily="34" charset="0"/>
                  <a:ea typeface="黑体" panose="02010600030101010101" pitchFamily="49" charset="-122"/>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8105" b="0" i="0" u="none" strike="noStrike" kern="1200" cap="none" spc="0" normalizeH="0" baseline="0" noProof="0">
                  <a:ln>
                    <a:noFill/>
                  </a:ln>
                  <a:solidFill>
                    <a:schemeClr val="tx1"/>
                  </a:solidFill>
                  <a:effectLst/>
                  <a:uLnTx/>
                  <a:uFillTx/>
                  <a:latin typeface="Tahoma" panose="020B0604030504040204" pitchFamily="34" charset="0"/>
                  <a:ea typeface="黑体" panose="02010600030101010101" pitchFamily="49" charset="-122"/>
                  <a:cs typeface="+mn-cs"/>
                </a:endParaRPr>
              </a:p>
            </p:txBody>
          </p:sp>
        </p:grpSp>
        <p:grpSp>
          <p:nvGrpSpPr>
            <p:cNvPr id="2054" name="Group 6"/>
            <p:cNvGrpSpPr/>
            <p:nvPr/>
          </p:nvGrpSpPr>
          <p:grpSpPr>
            <a:xfrm>
              <a:off x="261" y="1870"/>
              <a:ext cx="465"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8105" b="0" i="0" u="none" strike="noStrike" kern="1200" cap="none" spc="0" normalizeH="0" baseline="0" noProof="0">
                  <a:ln>
                    <a:noFill/>
                  </a:ln>
                  <a:solidFill>
                    <a:schemeClr val="tx1"/>
                  </a:solidFill>
                  <a:effectLst/>
                  <a:uLnTx/>
                  <a:uFillTx/>
                  <a:latin typeface="Tahoma" panose="020B0604030504040204" pitchFamily="34" charset="0"/>
                  <a:ea typeface="黑体" panose="02010600030101010101" pitchFamily="49" charset="-122"/>
                  <a:cs typeface="+mn-cs"/>
                </a:endParaRPr>
              </a:p>
            </p:txBody>
          </p:sp>
          <p:sp>
            <p:nvSpPr>
              <p:cNvPr id="2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8105" b="0" i="0" u="none" strike="noStrike" kern="1200" cap="none" spc="0" normalizeH="0" baseline="0" noProof="0">
                  <a:ln>
                    <a:noFill/>
                  </a:ln>
                  <a:solidFill>
                    <a:schemeClr val="tx1"/>
                  </a:solidFill>
                  <a:effectLst/>
                  <a:uLnTx/>
                  <a:uFillTx/>
                  <a:latin typeface="Tahoma" panose="020B0604030504040204" pitchFamily="34" charset="0"/>
                  <a:ea typeface="黑体" panose="02010600030101010101" pitchFamily="49" charset="-122"/>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8105" b="0" i="0" u="none" strike="noStrike" kern="1200" cap="none" spc="0" normalizeH="0" baseline="0" noProof="0">
                <a:ln>
                  <a:noFill/>
                </a:ln>
                <a:solidFill>
                  <a:schemeClr val="tx1"/>
                </a:solidFill>
                <a:effectLst/>
                <a:uLnTx/>
                <a:uFillTx/>
                <a:latin typeface="Tahoma" panose="020B0604030504040204" pitchFamily="34" charset="0"/>
                <a:ea typeface="黑体" panose="02010600030101010101" pitchFamily="49" charset="-122"/>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8105" b="0" i="0" u="none" strike="noStrike" kern="1200" cap="none" spc="0" normalizeH="0" baseline="0" noProof="0">
                <a:ln>
                  <a:noFill/>
                </a:ln>
                <a:solidFill>
                  <a:schemeClr val="tx1"/>
                </a:solidFill>
                <a:effectLst/>
                <a:uLnTx/>
                <a:uFillTx/>
                <a:latin typeface="Tahoma" panose="020B0604030504040204" pitchFamily="34" charset="0"/>
                <a:ea typeface="黑体" panose="02010600030101010101" pitchFamily="49" charset="-122"/>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8105" b="0" i="0" u="none" strike="noStrike" kern="1200" cap="none" spc="0" normalizeH="0" baseline="0" noProof="0">
                <a:ln>
                  <a:noFill/>
                </a:ln>
                <a:solidFill>
                  <a:schemeClr val="tx1"/>
                </a:solidFill>
                <a:effectLst/>
                <a:uLnTx/>
                <a:uFillTx/>
                <a:latin typeface="Tahoma" panose="020B0604030504040204" pitchFamily="34" charset="0"/>
                <a:ea typeface="黑体" panose="02010600030101010101" pitchFamily="49" charset="-122"/>
                <a:cs typeface="+mn-cs"/>
              </a:endParaRPr>
            </a:p>
          </p:txBody>
        </p:sp>
      </p:grpSp>
      <p:sp>
        <p:nvSpPr>
          <p:cNvPr id="331788" name="Rectangle 12"/>
          <p:cNvSpPr>
            <a:spLocks noGrp="1" noChangeArrowheads="1"/>
          </p:cNvSpPr>
          <p:nvPr>
            <p:ph type="ctrTitle"/>
          </p:nvPr>
        </p:nvSpPr>
        <p:spPr>
          <a:xfrm>
            <a:off x="1981200" y="2744640"/>
            <a:ext cx="15544800" cy="1715400"/>
          </a:xfrm>
        </p:spPr>
        <p:txBody>
          <a:bodyPr/>
          <a:lstStyle>
            <a:lvl1pPr>
              <a:defRPr/>
            </a:lvl1pPr>
          </a:lstStyle>
          <a:p>
            <a:pPr fontAlgn="base"/>
            <a:r>
              <a:rPr lang="zh-CN" altLang="en-US" sz="6605" strike="noStrike" noProof="1"/>
              <a:t>单击此处编辑母版标题样式</a:t>
            </a:r>
            <a:endParaRPr lang="zh-CN" altLang="en-US" strike="noStrike" noProof="1"/>
          </a:p>
        </p:txBody>
      </p:sp>
      <p:sp>
        <p:nvSpPr>
          <p:cNvPr id="331789" name="Rectangle 13"/>
          <p:cNvSpPr>
            <a:spLocks noGrp="1" noChangeArrowheads="1"/>
          </p:cNvSpPr>
          <p:nvPr>
            <p:ph type="subTitle" idx="1"/>
          </p:nvPr>
        </p:nvSpPr>
        <p:spPr>
          <a:xfrm>
            <a:off x="2743200" y="5832360"/>
            <a:ext cx="12801600" cy="2630280"/>
          </a:xfrm>
        </p:spPr>
        <p:txBody>
          <a:bodyPr/>
          <a:lstStyle>
            <a:lvl1pPr marL="0" indent="0" algn="ctr">
              <a:buFont typeface="Wingdings" panose="05000000000000000000" pitchFamily="2" charset="2"/>
              <a:buNone/>
              <a:defRPr/>
            </a:lvl1pPr>
          </a:lstStyle>
          <a:p>
            <a:pPr fontAlgn="base"/>
            <a:r>
              <a:rPr lang="zh-CN" altLang="en-US" sz="4805" strike="noStrike" noProof="1"/>
              <a:t>单击此处编辑母版副标题样式</a:t>
            </a:r>
            <a:endParaRPr lang="zh-CN" altLang="en-US" strike="noStrike" noProof="1"/>
          </a:p>
        </p:txBody>
      </p:sp>
      <p:sp>
        <p:nvSpPr>
          <p:cNvPr id="24" name="Rectangle 14"/>
          <p:cNvSpPr>
            <a:spLocks noGrp="1" noChangeArrowheads="1"/>
          </p:cNvSpPr>
          <p:nvPr>
            <p:ph type="dt" sz="half" idx="2"/>
          </p:nvPr>
        </p:nvSpPr>
        <p:spPr bwMode="auto">
          <a:xfrm>
            <a:off x="1981200" y="9377363"/>
            <a:ext cx="3810000" cy="685800"/>
          </a:xfrm>
          <a:prstGeom prst="rect">
            <a:avLst/>
          </a:prstGeom>
          <a:noFill/>
          <a:ln w="9525">
            <a:noFill/>
            <a:miter lim="800000"/>
          </a:ln>
          <a:effectLst/>
        </p:spPr>
        <p:txBody>
          <a:bodyPr vert="horz" wrap="square" lIns="91440" tIns="45720" rIns="91440" bIns="45720" numCol="1" anchor="b" anchorCtr="0" compatLnSpc="1"/>
          <a:lstStyle>
            <a:lvl1pPr>
              <a:defRPr smtClean="0">
                <a:solidFill>
                  <a:schemeClr val="bg2"/>
                </a:solidFill>
              </a:defRPr>
            </a:lvl1pPr>
          </a:lstStyle>
          <a:p>
            <a:pPr marL="0" marR="0" indent="0" algn="l" defTabSz="914400" rtl="0" eaLnBrk="1" fontAlgn="base" latinLnBrk="0" hangingPunct="1">
              <a:lnSpc>
                <a:spcPct val="100000"/>
              </a:lnSpc>
              <a:spcBef>
                <a:spcPct val="0"/>
              </a:spcBef>
              <a:spcAft>
                <a:spcPct val="0"/>
              </a:spcAft>
              <a:buClrTx/>
              <a:buSzTx/>
              <a:buFontTx/>
              <a:buNone/>
              <a:defRPr/>
            </a:pPr>
            <a:endParaRPr kumimoji="0" lang="en-US" altLang="zh-CN" b="0" i="0" strike="noStrike" kern="1200" cap="none" spc="0" normalizeH="0" baseline="0" noProof="0">
              <a:latin typeface="Tahoma" panose="020B0604030504040204" pitchFamily="34" charset="0"/>
              <a:ea typeface="+mn-ea"/>
              <a:cs typeface="+mn-cs"/>
            </a:endParaRPr>
          </a:p>
        </p:txBody>
      </p:sp>
      <p:sp>
        <p:nvSpPr>
          <p:cNvPr id="25" name="Rectangle 15"/>
          <p:cNvSpPr>
            <a:spLocks noGrp="1" noChangeArrowheads="1"/>
          </p:cNvSpPr>
          <p:nvPr>
            <p:ph type="ftr" sz="quarter" idx="3"/>
          </p:nvPr>
        </p:nvSpPr>
        <p:spPr bwMode="auto">
          <a:xfrm>
            <a:off x="6858000" y="9377363"/>
            <a:ext cx="5791200" cy="685800"/>
          </a:xfrm>
          <a:prstGeom prst="rect">
            <a:avLst/>
          </a:prstGeom>
          <a:noFill/>
          <a:ln w="9525">
            <a:noFill/>
            <a:miter lim="800000"/>
          </a:ln>
          <a:effectLst/>
        </p:spPr>
        <p:txBody>
          <a:bodyPr vert="horz" wrap="square" lIns="91440" tIns="45720" rIns="91440" bIns="45720" numCol="1" anchor="b" anchorCtr="0" compatLnSpc="1"/>
          <a:lstStyle>
            <a:lvl1pPr>
              <a:defRPr smtClean="0">
                <a:solidFill>
                  <a:schemeClr val="bg2"/>
                </a:solidFill>
              </a:defRPr>
            </a:lvl1pPr>
          </a:lstStyle>
          <a:p>
            <a:pPr marL="0" marR="0" indent="0" defTabSz="914400" rtl="0" eaLnBrk="1" fontAlgn="base" latinLnBrk="0" hangingPunct="1">
              <a:lnSpc>
                <a:spcPct val="100000"/>
              </a:lnSpc>
              <a:spcBef>
                <a:spcPct val="0"/>
              </a:spcBef>
              <a:spcAft>
                <a:spcPct val="0"/>
              </a:spcAft>
              <a:buClrTx/>
              <a:buSzTx/>
              <a:buFontTx/>
              <a:buNone/>
              <a:defRPr/>
            </a:pPr>
            <a:endParaRPr kumimoji="0" lang="en-US" altLang="zh-CN" b="0" i="0" strike="noStrike" kern="1200" cap="none" spc="0" normalizeH="0" baseline="0" noProof="0">
              <a:latin typeface="Tahoma" panose="020B0604030504040204" pitchFamily="34" charset="0"/>
              <a:ea typeface="+mn-ea"/>
              <a:cs typeface="+mn-cs"/>
            </a:endParaRPr>
          </a:p>
        </p:txBody>
      </p:sp>
      <p:sp>
        <p:nvSpPr>
          <p:cNvPr id="26" name="Rectangle 16"/>
          <p:cNvSpPr>
            <a:spLocks noGrp="1" noChangeArrowheads="1"/>
          </p:cNvSpPr>
          <p:nvPr>
            <p:ph type="sldNum" sz="quarter" idx="4"/>
          </p:nvPr>
        </p:nvSpPr>
        <p:spPr bwMode="auto">
          <a:xfrm>
            <a:off x="13716000" y="9377363"/>
            <a:ext cx="3810000" cy="685800"/>
          </a:xfrm>
          <a:prstGeom prst="rect">
            <a:avLst/>
          </a:prstGeom>
          <a:noFill/>
          <a:ln w="9525">
            <a:noFill/>
            <a:miter lim="800000"/>
          </a:ln>
          <a:effectLst/>
        </p:spPr>
        <p:txBody>
          <a:bodyPr vert="horz" wrap="square" lIns="91440" tIns="45720" rIns="91440" bIns="45720" numCol="1" anchor="b" anchorCtr="0" compatLnSpc="1"/>
          <a:p>
            <a:pPr algn="r" eaLnBrk="1" fontAlgn="base" hangingPunct="1"/>
            <a:fld id="{9A0DB2DC-4C9A-4742-B13C-FB6460FD3503}" type="slidenum">
              <a:rPr lang="en-US" altLang="zh-CN" sz="1400" strike="noStrike" noProof="1" dirty="0">
                <a:solidFill>
                  <a:schemeClr val="bg2"/>
                </a:solidFill>
                <a:latin typeface="Tahoma" panose="020B0604030504040204" pitchFamily="34" charset="0"/>
                <a:ea typeface="宋体" panose="02010600030101010101" pitchFamily="2" charset="-122"/>
                <a:cs typeface="+mn-ea"/>
              </a:rPr>
            </a:fld>
            <a:endParaRPr lang="en-US" altLang="zh-CN" sz="1400" strike="noStrike" noProof="1" dirty="0">
              <a:solidFill>
                <a:schemeClr val="bg2"/>
              </a:solidFill>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z="6605"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z="4805"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4008100" y="926793"/>
            <a:ext cx="3902076" cy="8276805"/>
          </a:xfrm>
        </p:spPr>
        <p:txBody>
          <a:bodyPr vert="eaVert"/>
          <a:lstStyle/>
          <a:p>
            <a:pPr fontAlgn="base"/>
            <a:r>
              <a:rPr lang="zh-CN" altLang="en-US" sz="6605"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2301876" y="926793"/>
            <a:ext cx="11401424" cy="8276805"/>
          </a:xfrm>
        </p:spPr>
        <p:txBody>
          <a:bodyPr vert="eaVert"/>
          <a:lstStyle/>
          <a:p>
            <a:pPr lvl="0" fontAlgn="base"/>
            <a:r>
              <a:rPr lang="zh-CN" altLang="en-US" sz="4805"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2301876" y="926793"/>
            <a:ext cx="15586074" cy="1715400"/>
          </a:xfrm>
        </p:spPr>
        <p:txBody>
          <a:bodyPr/>
          <a:lstStyle/>
          <a:p>
            <a:pPr fontAlgn="base"/>
            <a:r>
              <a:rPr lang="zh-CN" altLang="en-US" sz="6605" strike="noStrike" noProof="1" smtClean="0"/>
              <a:t>单击此处编辑母版标题样式</a:t>
            </a:r>
            <a:endParaRPr lang="zh-CN" altLang="en-US" strike="noStrike" noProof="1"/>
          </a:p>
        </p:txBody>
      </p:sp>
      <p:sp>
        <p:nvSpPr>
          <p:cNvPr id="3" name="SmartArt 占位符 2"/>
          <p:cNvSpPr>
            <a:spLocks noGrp="1"/>
          </p:cNvSpPr>
          <p:nvPr>
            <p:ph type="pic" idx="1"/>
          </p:nvPr>
        </p:nvSpPr>
        <p:spPr>
          <a:xfrm>
            <a:off x="2365376" y="3028158"/>
            <a:ext cx="15544800" cy="617544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z="6605"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z="4805"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3820"/>
            <a:ext cx="15544800" cy="2044185"/>
          </a:xfrm>
        </p:spPr>
        <p:txBody>
          <a:bodyPr anchor="t"/>
          <a:lstStyle>
            <a:lvl1pPr algn="l">
              <a:defRPr sz="6005" b="1" cap="all"/>
            </a:lvl1pPr>
          </a:lstStyle>
          <a:p>
            <a:pPr fontAlgn="base"/>
            <a:r>
              <a:rPr lang="zh-CN" altLang="en-US" sz="600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1444626" y="4362359"/>
            <a:ext cx="15544800" cy="2251462"/>
          </a:xfrm>
        </p:spPr>
        <p:txBody>
          <a:bodyPr anchor="b"/>
          <a:lstStyle>
            <a:lvl1pPr marL="0" indent="0">
              <a:buNone/>
              <a:defRPr sz="3000"/>
            </a:lvl1pPr>
            <a:lvl2pPr marL="686435" indent="0">
              <a:buNone/>
              <a:defRPr sz="2700"/>
            </a:lvl2pPr>
            <a:lvl3pPr marL="1372235" indent="0">
              <a:buNone/>
              <a:defRPr sz="2400"/>
            </a:lvl3pPr>
            <a:lvl4pPr marL="2058670" indent="0">
              <a:buNone/>
              <a:defRPr sz="2100"/>
            </a:lvl4pPr>
            <a:lvl5pPr marL="2744470" indent="0">
              <a:buNone/>
              <a:defRPr sz="2100"/>
            </a:lvl5pPr>
            <a:lvl6pPr marL="3430905" indent="0">
              <a:buNone/>
              <a:defRPr sz="2100"/>
            </a:lvl6pPr>
            <a:lvl7pPr marL="4116705" indent="0">
              <a:buNone/>
              <a:defRPr sz="2100"/>
            </a:lvl7pPr>
            <a:lvl8pPr marL="4803140" indent="0">
              <a:buNone/>
              <a:defRPr sz="2100"/>
            </a:lvl8pPr>
            <a:lvl9pPr marL="5489575" indent="0">
              <a:buNone/>
              <a:defRPr sz="21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z="6605"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2365376" y="3028158"/>
            <a:ext cx="7620000" cy="617544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10290176" y="3028158"/>
            <a:ext cx="7620000" cy="617544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412173"/>
            <a:ext cx="16459200" cy="1715400"/>
          </a:xfrm>
        </p:spPr>
        <p:txBody>
          <a:bodyPr/>
          <a:lstStyle>
            <a:lvl1pPr>
              <a:defRPr/>
            </a:lvl1pPr>
          </a:lstStyle>
          <a:p>
            <a:pPr fontAlgn="base"/>
            <a:r>
              <a:rPr lang="zh-CN" altLang="en-US" sz="6605"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914400" y="2303878"/>
            <a:ext cx="8080376" cy="960147"/>
          </a:xfrm>
        </p:spPr>
        <p:txBody>
          <a:bodyPr anchor="b"/>
          <a:lstStyle>
            <a:lvl1pPr marL="0" indent="0">
              <a:buNone/>
              <a:defRPr sz="3600" b="1"/>
            </a:lvl1pPr>
            <a:lvl2pPr marL="686435" indent="0">
              <a:buNone/>
              <a:defRPr sz="3000" b="1"/>
            </a:lvl2pPr>
            <a:lvl3pPr marL="1372235" indent="0">
              <a:buNone/>
              <a:defRPr sz="2700" b="1"/>
            </a:lvl3pPr>
            <a:lvl4pPr marL="2058670" indent="0">
              <a:buNone/>
              <a:defRPr sz="2400" b="1"/>
            </a:lvl4pPr>
            <a:lvl5pPr marL="2744470" indent="0">
              <a:buNone/>
              <a:defRPr sz="2400" b="1"/>
            </a:lvl5pPr>
            <a:lvl6pPr marL="3430905" indent="0">
              <a:buNone/>
              <a:defRPr sz="2400" b="1"/>
            </a:lvl6pPr>
            <a:lvl7pPr marL="4116705" indent="0">
              <a:buNone/>
              <a:defRPr sz="2400" b="1"/>
            </a:lvl7pPr>
            <a:lvl8pPr marL="4803140" indent="0">
              <a:buNone/>
              <a:defRPr sz="2400" b="1"/>
            </a:lvl8pPr>
            <a:lvl9pPr marL="5489575" indent="0">
              <a:buNone/>
              <a:defRPr sz="24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914400" y="3264025"/>
            <a:ext cx="8080376" cy="5930044"/>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9290050" y="2303878"/>
            <a:ext cx="8083550" cy="960147"/>
          </a:xfrm>
        </p:spPr>
        <p:txBody>
          <a:bodyPr anchor="b"/>
          <a:lstStyle>
            <a:lvl1pPr marL="0" indent="0">
              <a:buNone/>
              <a:defRPr sz="3600" b="1"/>
            </a:lvl1pPr>
            <a:lvl2pPr marL="686435" indent="0">
              <a:buNone/>
              <a:defRPr sz="3000" b="1"/>
            </a:lvl2pPr>
            <a:lvl3pPr marL="1372235" indent="0">
              <a:buNone/>
              <a:defRPr sz="2700" b="1"/>
            </a:lvl3pPr>
            <a:lvl4pPr marL="2058670" indent="0">
              <a:buNone/>
              <a:defRPr sz="2400" b="1"/>
            </a:lvl4pPr>
            <a:lvl5pPr marL="2744470" indent="0">
              <a:buNone/>
              <a:defRPr sz="2400" b="1"/>
            </a:lvl5pPr>
            <a:lvl6pPr marL="3430905" indent="0">
              <a:buNone/>
              <a:defRPr sz="2400" b="1"/>
            </a:lvl6pPr>
            <a:lvl7pPr marL="4116705" indent="0">
              <a:buNone/>
              <a:defRPr sz="2400" b="1"/>
            </a:lvl7pPr>
            <a:lvl8pPr marL="4803140" indent="0">
              <a:buNone/>
              <a:defRPr sz="2400" b="1"/>
            </a:lvl8pPr>
            <a:lvl9pPr marL="5489575" indent="0">
              <a:buNone/>
              <a:defRPr sz="24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9290050" y="3264025"/>
            <a:ext cx="8083550" cy="5930044"/>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9" name="灯片编号占位符 8"/>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z="6605"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5" name="灯片编号占位符 4"/>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4" name="灯片编号占位符 3"/>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09790"/>
            <a:ext cx="6016626" cy="1743990"/>
          </a:xfrm>
        </p:spPr>
        <p:txBody>
          <a:bodyPr/>
          <a:lstStyle>
            <a:lvl1pPr algn="l">
              <a:defRPr sz="3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7150100" y="409790"/>
            <a:ext cx="10223500" cy="8784279"/>
          </a:xfrm>
        </p:spPr>
        <p:txBody>
          <a:bodyPr/>
          <a:lstStyle>
            <a:lvl1pPr>
              <a:defRPr sz="4805"/>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fontAlgn="base"/>
            <a:r>
              <a:rPr lang="zh-CN" altLang="en-US" sz="4805"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914400" y="2153780"/>
            <a:ext cx="6016626" cy="7040289"/>
          </a:xfrm>
        </p:spPr>
        <p:txBody>
          <a:bodyPr/>
          <a:lstStyle>
            <a:lvl1pPr marL="0" indent="0">
              <a:buNone/>
              <a:defRPr sz="2100"/>
            </a:lvl1pPr>
            <a:lvl2pPr marL="686435" indent="0">
              <a:buNone/>
              <a:defRPr sz="1800"/>
            </a:lvl2pPr>
            <a:lvl3pPr marL="1372235" indent="0">
              <a:buNone/>
              <a:defRPr sz="1500"/>
            </a:lvl3pPr>
            <a:lvl4pPr marL="2058670" indent="0">
              <a:buNone/>
              <a:defRPr sz="1350"/>
            </a:lvl4pPr>
            <a:lvl5pPr marL="2744470" indent="0">
              <a:buNone/>
              <a:defRPr sz="1350"/>
            </a:lvl5pPr>
            <a:lvl6pPr marL="3430905" indent="0">
              <a:buNone/>
              <a:defRPr sz="1350"/>
            </a:lvl6pPr>
            <a:lvl7pPr marL="4116705" indent="0">
              <a:buNone/>
              <a:defRPr sz="1350"/>
            </a:lvl7pPr>
            <a:lvl8pPr marL="4803140" indent="0">
              <a:buNone/>
              <a:defRPr sz="1350"/>
            </a:lvl8pPr>
            <a:lvl9pPr marL="548957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4680"/>
            <a:ext cx="10972800" cy="850553"/>
          </a:xfrm>
        </p:spPr>
        <p:txBody>
          <a:bodyPr/>
          <a:lstStyle>
            <a:lvl1pPr algn="l">
              <a:defRPr sz="3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584576" y="919645"/>
            <a:ext cx="10972800" cy="6175440"/>
          </a:xfrm>
        </p:spPr>
        <p:txBody>
          <a:bodyPr vert="horz" wrap="square" lIns="91440" tIns="45720" rIns="91440" bIns="45720" numCol="1" anchor="t" anchorCtr="0" compatLnSpc="1"/>
          <a:lstStyle>
            <a:lvl1pPr marL="0" indent="0">
              <a:buNone/>
              <a:defRPr sz="4805"/>
            </a:lvl1pPr>
            <a:lvl2pPr marL="686435" indent="0">
              <a:buNone/>
              <a:defRPr sz="4200"/>
            </a:lvl2pPr>
            <a:lvl3pPr marL="1372235" indent="0">
              <a:buNone/>
              <a:defRPr sz="3600"/>
            </a:lvl3pPr>
            <a:lvl4pPr marL="2058670" indent="0">
              <a:buNone/>
              <a:defRPr sz="3000"/>
            </a:lvl4pPr>
            <a:lvl5pPr marL="2744470" indent="0">
              <a:buNone/>
              <a:defRPr sz="3000"/>
            </a:lvl5pPr>
            <a:lvl6pPr marL="3430905" indent="0">
              <a:buNone/>
              <a:defRPr sz="3000"/>
            </a:lvl6pPr>
            <a:lvl7pPr marL="4116705" indent="0">
              <a:buNone/>
              <a:defRPr sz="3000"/>
            </a:lvl7pPr>
            <a:lvl8pPr marL="4803140" indent="0">
              <a:buNone/>
              <a:defRPr sz="3000"/>
            </a:lvl8pPr>
            <a:lvl9pPr marL="5489575" indent="0">
              <a:buNone/>
              <a:defRPr sz="3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3584576" y="8055234"/>
            <a:ext cx="10972800" cy="1207927"/>
          </a:xfrm>
        </p:spPr>
        <p:txBody>
          <a:bodyPr/>
          <a:lstStyle>
            <a:lvl1pPr marL="0" indent="0">
              <a:buNone/>
              <a:defRPr sz="2100"/>
            </a:lvl1pPr>
            <a:lvl2pPr marL="686435" indent="0">
              <a:buNone/>
              <a:defRPr sz="1800"/>
            </a:lvl2pPr>
            <a:lvl3pPr marL="1372235" indent="0">
              <a:buNone/>
              <a:defRPr sz="1500"/>
            </a:lvl3pPr>
            <a:lvl4pPr marL="2058670" indent="0">
              <a:buNone/>
              <a:defRPr sz="1350"/>
            </a:lvl4pPr>
            <a:lvl5pPr marL="2744470" indent="0">
              <a:buNone/>
              <a:defRPr sz="1350"/>
            </a:lvl5pPr>
            <a:lvl6pPr marL="3430905" indent="0">
              <a:buNone/>
              <a:defRPr sz="1350"/>
            </a:lvl6pPr>
            <a:lvl7pPr marL="4116705" indent="0">
              <a:buNone/>
              <a:defRPr sz="1350"/>
            </a:lvl7pPr>
            <a:lvl8pPr marL="4803140" indent="0">
              <a:buNone/>
              <a:defRPr sz="1350"/>
            </a:lvl8pPr>
            <a:lvl9pPr marL="5489575"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30754" name="Rectangle 2"/>
          <p:cNvSpPr>
            <a:spLocks noChangeArrowheads="1"/>
          </p:cNvSpPr>
          <p:nvPr/>
        </p:nvSpPr>
        <p:spPr bwMode="ltGray">
          <a:xfrm>
            <a:off x="835025" y="1649413"/>
            <a:ext cx="876300" cy="711200"/>
          </a:xfrm>
          <a:prstGeom prst="rect">
            <a:avLst/>
          </a:prstGeom>
          <a:solidFill>
            <a:schemeClr val="accent2"/>
          </a:soli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30755" name="Rectangle 3"/>
          <p:cNvSpPr>
            <a:spLocks noChangeArrowheads="1"/>
          </p:cNvSpPr>
          <p:nvPr/>
        </p:nvSpPr>
        <p:spPr bwMode="ltGray">
          <a:xfrm>
            <a:off x="1600200" y="1649413"/>
            <a:ext cx="657225" cy="711200"/>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30756" name="Rectangle 4"/>
          <p:cNvSpPr>
            <a:spLocks noChangeArrowheads="1"/>
          </p:cNvSpPr>
          <p:nvPr/>
        </p:nvSpPr>
        <p:spPr bwMode="ltGray">
          <a:xfrm>
            <a:off x="1082675" y="2282825"/>
            <a:ext cx="844550" cy="711200"/>
          </a:xfrm>
          <a:prstGeom prst="rect">
            <a:avLst/>
          </a:prstGeom>
          <a:solidFill>
            <a:schemeClr val="folHlink"/>
          </a:soli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30757" name="Rectangle 5"/>
          <p:cNvSpPr>
            <a:spLocks noChangeArrowheads="1"/>
          </p:cNvSpPr>
          <p:nvPr/>
        </p:nvSpPr>
        <p:spPr bwMode="ltGray">
          <a:xfrm>
            <a:off x="1822450" y="2282825"/>
            <a:ext cx="736600" cy="711200"/>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30758" name="Rectangle 6"/>
          <p:cNvSpPr>
            <a:spLocks noChangeArrowheads="1"/>
          </p:cNvSpPr>
          <p:nvPr/>
        </p:nvSpPr>
        <p:spPr bwMode="ltGray">
          <a:xfrm>
            <a:off x="254000" y="2173288"/>
            <a:ext cx="1120775" cy="633413"/>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30759" name="Rectangle 7"/>
          <p:cNvSpPr>
            <a:spLocks noChangeArrowheads="1"/>
          </p:cNvSpPr>
          <p:nvPr/>
        </p:nvSpPr>
        <p:spPr bwMode="gray">
          <a:xfrm>
            <a:off x="1524000" y="1485900"/>
            <a:ext cx="63500" cy="1581150"/>
          </a:xfrm>
          <a:prstGeom prst="rect">
            <a:avLst/>
          </a:prstGeom>
          <a:solidFill>
            <a:schemeClr val="bg2"/>
          </a:soli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330760" name="Rectangle 8"/>
          <p:cNvSpPr>
            <a:spLocks noChangeArrowheads="1"/>
          </p:cNvSpPr>
          <p:nvPr/>
        </p:nvSpPr>
        <p:spPr bwMode="gray">
          <a:xfrm>
            <a:off x="885825" y="2673350"/>
            <a:ext cx="16452850" cy="4762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zh-CN" altLang="zh-CN" sz="36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
        <p:nvSpPr>
          <p:cNvPr id="1033" name="Rectangle 9"/>
          <p:cNvSpPr>
            <a:spLocks noGrp="1"/>
          </p:cNvSpPr>
          <p:nvPr>
            <p:ph type="title"/>
          </p:nvPr>
        </p:nvSpPr>
        <p:spPr>
          <a:xfrm>
            <a:off x="2301875" y="927100"/>
            <a:ext cx="15586075" cy="1714500"/>
          </a:xfrm>
          <a:prstGeom prst="rect">
            <a:avLst/>
          </a:prstGeom>
          <a:noFill/>
          <a:ln w="9525">
            <a:noFill/>
          </a:ln>
        </p:spPr>
        <p:txBody>
          <a:bodyPr anchor="b"/>
          <a:p>
            <a:pPr lvl="0" fontAlgn="base"/>
            <a:r>
              <a:rPr lang="zh-CN" altLang="en-US" sz="6605" strike="noStrike" noProof="1" dirty="0"/>
              <a:t>单击此处编辑母版标题样式</a:t>
            </a:r>
            <a:endParaRPr lang="zh-CN" altLang="en-US" strike="noStrike" noProof="1" dirty="0"/>
          </a:p>
        </p:txBody>
      </p:sp>
      <p:sp>
        <p:nvSpPr>
          <p:cNvPr id="1034" name="Rectangle 10"/>
          <p:cNvSpPr>
            <a:spLocks noGrp="1"/>
          </p:cNvSpPr>
          <p:nvPr>
            <p:ph type="body" idx="1"/>
          </p:nvPr>
        </p:nvSpPr>
        <p:spPr>
          <a:xfrm>
            <a:off x="2365375" y="3028950"/>
            <a:ext cx="15544800" cy="6175375"/>
          </a:xfrm>
          <a:prstGeom prst="rect">
            <a:avLst/>
          </a:prstGeom>
          <a:noFill/>
          <a:ln w="9525">
            <a:noFill/>
          </a:ln>
        </p:spPr>
        <p:txBody>
          <a:bodyPr/>
          <a:p>
            <a:pPr lvl="0" fontAlgn="base"/>
            <a:r>
              <a:rPr lang="zh-CN" altLang="en-US" sz="4805" strike="noStrike" noProof="1" dirty="0"/>
              <a:t>单击此处编辑母版文本样式</a:t>
            </a:r>
            <a:endParaRPr lang="zh-CN" altLang="en-US" strike="noStrike" noProof="1" dirty="0"/>
          </a:p>
          <a:p>
            <a:pPr lvl="1" fontAlgn="base"/>
            <a:r>
              <a:rPr lang="zh-CN" altLang="en-US" strike="noStrike" noProof="1" dirty="0"/>
              <a:t>第二级</a:t>
            </a:r>
            <a:endParaRPr lang="zh-CN" altLang="en-US" strike="noStrike" noProof="1" dirty="0"/>
          </a:p>
          <a:p>
            <a:pPr lvl="2" fontAlgn="base"/>
            <a:r>
              <a:rPr lang="zh-CN" altLang="en-US" strike="noStrike" noProof="1" dirty="0"/>
              <a:t>第三级</a:t>
            </a:r>
            <a:endParaRPr lang="zh-CN" altLang="en-US" strike="noStrike" noProof="1" dirty="0"/>
          </a:p>
          <a:p>
            <a:pPr lvl="3" fontAlgn="base"/>
            <a:r>
              <a:rPr lang="zh-CN" altLang="en-US" strike="noStrike" noProof="1" dirty="0"/>
              <a:t>第四级</a:t>
            </a:r>
            <a:endParaRPr lang="zh-CN" altLang="en-US" strike="noStrike" noProof="1" dirty="0"/>
          </a:p>
          <a:p>
            <a:pPr lvl="4" fontAlgn="base"/>
            <a:r>
              <a:rPr lang="zh-CN" altLang="en-US" strike="noStrike" noProof="1" dirty="0"/>
              <a:t>第五级</a:t>
            </a:r>
            <a:endParaRPr lang="zh-CN" altLang="en-US" strike="noStrike" noProof="1" dirty="0"/>
          </a:p>
        </p:txBody>
      </p:sp>
      <p:sp>
        <p:nvSpPr>
          <p:cNvPr id="330763" name="Rectangle 11"/>
          <p:cNvSpPr>
            <a:spLocks noGrp="1" noChangeArrowheads="1"/>
          </p:cNvSpPr>
          <p:nvPr>
            <p:ph type="dt" sz="half" idx="2"/>
          </p:nvPr>
        </p:nvSpPr>
        <p:spPr bwMode="auto">
          <a:xfrm>
            <a:off x="1828800" y="9491663"/>
            <a:ext cx="3810000" cy="685800"/>
          </a:xfrm>
          <a:prstGeom prst="rect">
            <a:avLst/>
          </a:prstGeom>
          <a:noFill/>
          <a:ln w="9525">
            <a:noFill/>
            <a:miter lim="800000"/>
          </a:ln>
          <a:effectLst/>
        </p:spPr>
        <p:txBody>
          <a:bodyPr vert="horz" wrap="square" lIns="91440" tIns="45720" rIns="91440" bIns="45720" numCol="1" anchor="b" anchorCtr="0" compatLnSpc="1"/>
          <a:lstStyle>
            <a:lvl1pPr>
              <a:defRPr kumimoji="0" sz="2100" smtClean="0">
                <a:ea typeface="+mn-ea"/>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330764" name="Rectangle 12"/>
          <p:cNvSpPr>
            <a:spLocks noGrp="1" noChangeArrowheads="1"/>
          </p:cNvSpPr>
          <p:nvPr>
            <p:ph type="ftr" sz="quarter" idx="3"/>
          </p:nvPr>
        </p:nvSpPr>
        <p:spPr bwMode="auto">
          <a:xfrm>
            <a:off x="6705600" y="9491663"/>
            <a:ext cx="5791200" cy="685800"/>
          </a:xfrm>
          <a:prstGeom prst="rect">
            <a:avLst/>
          </a:prstGeom>
          <a:noFill/>
          <a:ln w="9525">
            <a:noFill/>
            <a:miter lim="800000"/>
          </a:ln>
          <a:effectLst/>
        </p:spPr>
        <p:txBody>
          <a:bodyPr vert="horz" wrap="square" lIns="91440" tIns="45720" rIns="91440" bIns="45720" numCol="1" anchor="b" anchorCtr="0" compatLnSpc="1"/>
          <a:lstStyle>
            <a:lvl1pPr algn="ctr">
              <a:defRPr kumimoji="0" sz="2100" smtClean="0">
                <a:ea typeface="+mn-ea"/>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mn-ea"/>
              <a:cs typeface="+mn-cs"/>
            </a:endParaRPr>
          </a:p>
        </p:txBody>
      </p:sp>
      <p:sp>
        <p:nvSpPr>
          <p:cNvPr id="330765" name="Rectangle 13"/>
          <p:cNvSpPr>
            <a:spLocks noGrp="1" noChangeArrowheads="1"/>
          </p:cNvSpPr>
          <p:nvPr>
            <p:ph type="sldNum" sz="quarter" idx="4"/>
          </p:nvPr>
        </p:nvSpPr>
        <p:spPr bwMode="auto">
          <a:xfrm>
            <a:off x="13563600" y="9491663"/>
            <a:ext cx="3810000" cy="685800"/>
          </a:xfrm>
          <a:prstGeom prst="rect">
            <a:avLst/>
          </a:prstGeom>
          <a:noFill/>
          <a:ln w="9525">
            <a:noFill/>
            <a:miter lim="800000"/>
          </a:ln>
          <a:effectLst/>
        </p:spPr>
        <p:txBody>
          <a:bodyPr vert="horz" wrap="square" lIns="91440" tIns="45720" rIns="91440" bIns="45720" numCol="1" anchor="b" anchorCtr="0" compatLnSpc="1"/>
          <a:p>
            <a:pPr lvl="0" algn="r" eaLnBrk="1" fontAlgn="base" hangingPunct="1"/>
            <a:fld id="{9A0DB2DC-4C9A-4742-B13C-FB6460FD3503}" type="slidenum">
              <a:rPr lang="en-US" altLang="zh-CN" sz="1400" strike="noStrike" noProof="1" dirty="0">
                <a:latin typeface="Tahoma" panose="020B0604030504040204" pitchFamily="34" charset="0"/>
                <a:ea typeface="宋体" panose="02010600030101010101" pitchFamily="2" charset="-122"/>
                <a:cs typeface="+mn-ea"/>
              </a:rPr>
            </a:fld>
            <a:endParaRPr lang="en-US" altLang="zh-CN" sz="1400" strike="noStrike" noProof="1" dirty="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spcBef>
          <a:spcPct val="0"/>
        </a:spcBef>
        <a:spcAft>
          <a:spcPct val="0"/>
        </a:spcAft>
        <a:defRPr kumimoji="1" sz="6605">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kumimoji="1" sz="4400">
          <a:solidFill>
            <a:schemeClr val="tx2"/>
          </a:solidFill>
          <a:latin typeface="Tahoma" panose="020B0604030504040204" pitchFamily="34" charset="0"/>
          <a:ea typeface="宋体" panose="02010600030101010101" pitchFamily="2" charset="-122"/>
        </a:defRPr>
      </a:lvl9pPr>
    </p:titleStyle>
    <p:bodyStyle>
      <a:lvl1pPr marL="514350" indent="-513715" algn="l" rtl="0" eaLnBrk="0" fontAlgn="base" hangingPunct="0">
        <a:spcBef>
          <a:spcPct val="30000"/>
        </a:spcBef>
        <a:spcAft>
          <a:spcPct val="0"/>
        </a:spcAft>
        <a:buClr>
          <a:schemeClr val="folHlink"/>
        </a:buClr>
        <a:buSzPct val="60000"/>
        <a:buFont typeface="Wingdings" panose="05000000000000000000" pitchFamily="2" charset="2"/>
        <a:buChar char="n"/>
        <a:defRPr kumimoji="1" sz="4805">
          <a:solidFill>
            <a:schemeClr val="tx1"/>
          </a:solidFill>
          <a:latin typeface="+mn-lt"/>
          <a:ea typeface="+mn-ea"/>
          <a:cs typeface="+mn-cs"/>
        </a:defRPr>
      </a:lvl1pPr>
      <a:lvl2pPr marL="1115060" indent="-427990" algn="l" rtl="0" eaLnBrk="0" fontAlgn="base" hangingPunct="0">
        <a:spcBef>
          <a:spcPct val="30000"/>
        </a:spcBef>
        <a:spcAft>
          <a:spcPct val="0"/>
        </a:spcAft>
        <a:buClr>
          <a:schemeClr val="hlink"/>
        </a:buClr>
        <a:buSzPct val="55000"/>
        <a:buFont typeface="Wingdings" panose="05000000000000000000" pitchFamily="2" charset="2"/>
        <a:buChar char="n"/>
        <a:defRPr kumimoji="1" sz="4200">
          <a:solidFill>
            <a:schemeClr val="tx1"/>
          </a:solidFill>
          <a:latin typeface="+mn-lt"/>
          <a:ea typeface="+mn-ea"/>
        </a:defRPr>
      </a:lvl2pPr>
      <a:lvl3pPr marL="1715135" indent="-342265" algn="l" rtl="0" eaLnBrk="0" fontAlgn="base" hangingPunct="0">
        <a:spcBef>
          <a:spcPct val="30000"/>
        </a:spcBef>
        <a:spcAft>
          <a:spcPct val="0"/>
        </a:spcAft>
        <a:buClr>
          <a:schemeClr val="folHlink"/>
        </a:buClr>
        <a:buSzPct val="50000"/>
        <a:buFont typeface="Wingdings" panose="05000000000000000000" pitchFamily="2" charset="2"/>
        <a:buChar char="n"/>
        <a:defRPr kumimoji="1" sz="3600">
          <a:solidFill>
            <a:schemeClr val="tx1"/>
          </a:solidFill>
          <a:latin typeface="+mn-lt"/>
          <a:ea typeface="+mn-ea"/>
        </a:defRPr>
      </a:lvl3pPr>
      <a:lvl4pPr marL="2401570" indent="-342265" algn="l" rtl="0" eaLnBrk="0" fontAlgn="base" hangingPunct="0">
        <a:spcBef>
          <a:spcPct val="30000"/>
        </a:spcBef>
        <a:spcAft>
          <a:spcPct val="0"/>
        </a:spcAft>
        <a:buClr>
          <a:schemeClr val="accent2"/>
        </a:buClr>
        <a:buSzPct val="55000"/>
        <a:buFont typeface="Wingdings" panose="05000000000000000000" pitchFamily="2" charset="2"/>
        <a:buChar char="n"/>
        <a:defRPr kumimoji="1" sz="3000">
          <a:solidFill>
            <a:schemeClr val="tx1"/>
          </a:solidFill>
          <a:latin typeface="+mn-lt"/>
          <a:ea typeface="+mn-ea"/>
        </a:defRPr>
      </a:lvl4pPr>
      <a:lvl5pPr marL="3088005" indent="-342265" algn="l" rtl="0" eaLnBrk="0" fontAlgn="base" hangingPunct="0">
        <a:spcBef>
          <a:spcPct val="30000"/>
        </a:spcBef>
        <a:spcAft>
          <a:spcPct val="0"/>
        </a:spcAft>
        <a:buClr>
          <a:schemeClr val="accent1"/>
        </a:buClr>
        <a:buSzPct val="50000"/>
        <a:buFont typeface="Wingdings" panose="05000000000000000000" pitchFamily="2" charset="2"/>
        <a:buChar char="n"/>
        <a:defRPr kumimoji="1" sz="3000">
          <a:solidFill>
            <a:schemeClr val="tx1"/>
          </a:solidFill>
          <a:latin typeface="+mn-lt"/>
          <a:ea typeface="+mn-ea"/>
        </a:defRPr>
      </a:lvl5pPr>
      <a:lvl6pPr marL="3773805" indent="-342265" algn="l" rtl="0" fontAlgn="base">
        <a:spcBef>
          <a:spcPct val="30000"/>
        </a:spcBef>
        <a:spcAft>
          <a:spcPct val="0"/>
        </a:spcAft>
        <a:buClr>
          <a:schemeClr val="accent1"/>
        </a:buClr>
        <a:buSzPct val="50000"/>
        <a:buFont typeface="Wingdings" panose="05000000000000000000" pitchFamily="2" charset="2"/>
        <a:buChar char="n"/>
        <a:defRPr kumimoji="1" sz="3000">
          <a:solidFill>
            <a:schemeClr val="tx1"/>
          </a:solidFill>
          <a:latin typeface="+mn-lt"/>
          <a:ea typeface="+mn-ea"/>
        </a:defRPr>
      </a:lvl6pPr>
      <a:lvl7pPr marL="4460240" indent="-342265" algn="l" rtl="0" fontAlgn="base">
        <a:spcBef>
          <a:spcPct val="30000"/>
        </a:spcBef>
        <a:spcAft>
          <a:spcPct val="0"/>
        </a:spcAft>
        <a:buClr>
          <a:schemeClr val="accent1"/>
        </a:buClr>
        <a:buSzPct val="50000"/>
        <a:buFont typeface="Wingdings" panose="05000000000000000000" pitchFamily="2" charset="2"/>
        <a:buChar char="n"/>
        <a:defRPr kumimoji="1" sz="3000">
          <a:solidFill>
            <a:schemeClr val="tx1"/>
          </a:solidFill>
          <a:latin typeface="+mn-lt"/>
          <a:ea typeface="+mn-ea"/>
        </a:defRPr>
      </a:lvl7pPr>
      <a:lvl8pPr marL="5146040" indent="-342265" algn="l" rtl="0" fontAlgn="base">
        <a:spcBef>
          <a:spcPct val="30000"/>
        </a:spcBef>
        <a:spcAft>
          <a:spcPct val="0"/>
        </a:spcAft>
        <a:buClr>
          <a:schemeClr val="accent1"/>
        </a:buClr>
        <a:buSzPct val="50000"/>
        <a:buFont typeface="Wingdings" panose="05000000000000000000" pitchFamily="2" charset="2"/>
        <a:buChar char="n"/>
        <a:defRPr kumimoji="1" sz="3000">
          <a:solidFill>
            <a:schemeClr val="tx1"/>
          </a:solidFill>
          <a:latin typeface="+mn-lt"/>
          <a:ea typeface="+mn-ea"/>
        </a:defRPr>
      </a:lvl8pPr>
      <a:lvl9pPr marL="5832475" indent="-342265" algn="l" rtl="0" fontAlgn="base">
        <a:spcBef>
          <a:spcPct val="30000"/>
        </a:spcBef>
        <a:spcAft>
          <a:spcPct val="0"/>
        </a:spcAft>
        <a:buClr>
          <a:schemeClr val="accent1"/>
        </a:buClr>
        <a:buSzPct val="50000"/>
        <a:buFont typeface="Wingdings" panose="05000000000000000000" pitchFamily="2" charset="2"/>
        <a:buChar char="n"/>
        <a:defRPr kumimoji="1" sz="3000">
          <a:solidFill>
            <a:schemeClr val="tx1"/>
          </a:solidFill>
          <a:latin typeface="+mn-lt"/>
          <a:ea typeface="+mn-ea"/>
        </a:defRPr>
      </a:lvl9pPr>
    </p:bodyStyle>
    <p:otherStyle>
      <a:defPPr>
        <a:defRPr lang="zh-CN"/>
      </a:defPPr>
      <a:lvl1pPr marL="0" algn="l" defTabSz="1372235" rtl="0" eaLnBrk="1" latinLnBrk="0" hangingPunct="1">
        <a:defRPr sz="2700" kern="1200">
          <a:solidFill>
            <a:schemeClr val="tx1"/>
          </a:solidFill>
          <a:latin typeface="+mn-lt"/>
          <a:ea typeface="+mn-ea"/>
          <a:cs typeface="+mn-cs"/>
        </a:defRPr>
      </a:lvl1pPr>
      <a:lvl2pPr marL="686435" algn="l" defTabSz="1372235" rtl="0" eaLnBrk="1" latinLnBrk="0" hangingPunct="1">
        <a:defRPr sz="2700" kern="1200">
          <a:solidFill>
            <a:schemeClr val="tx1"/>
          </a:solidFill>
          <a:latin typeface="+mn-lt"/>
          <a:ea typeface="+mn-ea"/>
          <a:cs typeface="+mn-cs"/>
        </a:defRPr>
      </a:lvl2pPr>
      <a:lvl3pPr marL="1372235" algn="l" defTabSz="1372235" rtl="0" eaLnBrk="1" latinLnBrk="0" hangingPunct="1">
        <a:defRPr sz="2700" kern="1200">
          <a:solidFill>
            <a:schemeClr val="tx1"/>
          </a:solidFill>
          <a:latin typeface="+mn-lt"/>
          <a:ea typeface="+mn-ea"/>
          <a:cs typeface="+mn-cs"/>
        </a:defRPr>
      </a:lvl3pPr>
      <a:lvl4pPr marL="2058670" algn="l" defTabSz="1372235" rtl="0" eaLnBrk="1" latinLnBrk="0" hangingPunct="1">
        <a:defRPr sz="2700" kern="1200">
          <a:solidFill>
            <a:schemeClr val="tx1"/>
          </a:solidFill>
          <a:latin typeface="+mn-lt"/>
          <a:ea typeface="+mn-ea"/>
          <a:cs typeface="+mn-cs"/>
        </a:defRPr>
      </a:lvl4pPr>
      <a:lvl5pPr marL="2744470" algn="l" defTabSz="1372235" rtl="0" eaLnBrk="1" latinLnBrk="0" hangingPunct="1">
        <a:defRPr sz="2700" kern="1200">
          <a:solidFill>
            <a:schemeClr val="tx1"/>
          </a:solidFill>
          <a:latin typeface="+mn-lt"/>
          <a:ea typeface="+mn-ea"/>
          <a:cs typeface="+mn-cs"/>
        </a:defRPr>
      </a:lvl5pPr>
      <a:lvl6pPr marL="3430905" algn="l" defTabSz="1372235" rtl="0" eaLnBrk="1" latinLnBrk="0" hangingPunct="1">
        <a:defRPr sz="2700" kern="1200">
          <a:solidFill>
            <a:schemeClr val="tx1"/>
          </a:solidFill>
          <a:latin typeface="+mn-lt"/>
          <a:ea typeface="+mn-ea"/>
          <a:cs typeface="+mn-cs"/>
        </a:defRPr>
      </a:lvl6pPr>
      <a:lvl7pPr marL="4116705" algn="l" defTabSz="1372235" rtl="0" eaLnBrk="1" latinLnBrk="0" hangingPunct="1">
        <a:defRPr sz="2700" kern="1200">
          <a:solidFill>
            <a:schemeClr val="tx1"/>
          </a:solidFill>
          <a:latin typeface="+mn-lt"/>
          <a:ea typeface="+mn-ea"/>
          <a:cs typeface="+mn-cs"/>
        </a:defRPr>
      </a:lvl7pPr>
      <a:lvl8pPr marL="4803140" algn="l" defTabSz="1372235" rtl="0" eaLnBrk="1" latinLnBrk="0" hangingPunct="1">
        <a:defRPr sz="2700" kern="1200">
          <a:solidFill>
            <a:schemeClr val="tx1"/>
          </a:solidFill>
          <a:latin typeface="+mn-lt"/>
          <a:ea typeface="+mn-ea"/>
          <a:cs typeface="+mn-cs"/>
        </a:defRPr>
      </a:lvl8pPr>
      <a:lvl9pPr marL="5489575" algn="l" defTabSz="1372235"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0.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oleObject" Target="../embeddings/oleObject1.bin"/></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Rectangle 2"/>
          <p:cNvSpPr>
            <a:spLocks noGrp="1"/>
          </p:cNvSpPr>
          <p:nvPr>
            <p:ph type="ctrTitle"/>
          </p:nvPr>
        </p:nvSpPr>
        <p:spPr>
          <a:xfrm>
            <a:off x="2286000" y="3598863"/>
            <a:ext cx="14631988" cy="1081087"/>
          </a:xfrm>
        </p:spPr>
        <p:txBody>
          <a:bodyPr wrap="square" lIns="137232" tIns="68616" rIns="137232" bIns="68616" anchor="b" anchorCtr="0"/>
          <a:p>
            <a:pPr algn="ctr" eaLnBrk="1" hangingPunct="1">
              <a:buClrTx/>
              <a:buSzTx/>
              <a:buFontTx/>
            </a:pPr>
            <a:r>
              <a:rPr kumimoji="1" lang="zh-CN" altLang="en-US" sz="7200" b="1" dirty="0">
                <a:latin typeface="+mj-lt"/>
                <a:ea typeface="微软雅黑" panose="020B0503020204020204" pitchFamily="34" charset="-122"/>
                <a:cs typeface="+mj-cs"/>
              </a:rPr>
              <a:t>知识产权与专利申请</a:t>
            </a:r>
            <a:endParaRPr kumimoji="1" lang="zh-CN" altLang="en-US" sz="7200" b="1" dirty="0">
              <a:latin typeface="+mj-lt"/>
              <a:ea typeface="微软雅黑" panose="020B0503020204020204" pitchFamily="34" charset="-122"/>
              <a:cs typeface="+mj-cs"/>
            </a:endParaRPr>
          </a:p>
        </p:txBody>
      </p:sp>
      <p:sp>
        <p:nvSpPr>
          <p:cNvPr id="3075" name="Rectangle 3"/>
          <p:cNvSpPr>
            <a:spLocks noGrp="1"/>
          </p:cNvSpPr>
          <p:nvPr>
            <p:ph type="subTitle" idx="1"/>
          </p:nvPr>
        </p:nvSpPr>
        <p:spPr>
          <a:xfrm>
            <a:off x="2743200" y="5832475"/>
            <a:ext cx="12801600" cy="2630488"/>
          </a:xfrm>
        </p:spPr>
        <p:txBody>
          <a:bodyPr vert="horz" wrap="square" lIns="137232" tIns="68616" rIns="137232" bIns="68616" anchor="t"/>
          <a:p>
            <a:pPr eaLnBrk="1" fontAlgn="base" hangingPunct="1">
              <a:lnSpc>
                <a:spcPct val="80000"/>
              </a:lnSpc>
              <a:buSzPct val="60000"/>
              <a:buFont typeface="Wingdings" panose="05000000000000000000" pitchFamily="2" charset="2"/>
              <a:buNone/>
            </a:pPr>
            <a:endParaRPr kumimoji="1" lang="en-US" altLang="zh-CN" sz="3000" b="1" strike="noStrike" kern="1200" noProof="1" dirty="0">
              <a:latin typeface="+mn-lt"/>
              <a:ea typeface="+mn-ea"/>
              <a:cs typeface="+mn-cs"/>
            </a:endParaRPr>
          </a:p>
          <a:p>
            <a:pPr eaLnBrk="1" fontAlgn="base" hangingPunct="1">
              <a:lnSpc>
                <a:spcPct val="80000"/>
              </a:lnSpc>
              <a:buSzPct val="60000"/>
              <a:buFont typeface="Wingdings" panose="05000000000000000000" pitchFamily="2" charset="2"/>
              <a:buNone/>
            </a:pPr>
            <a:endParaRPr kumimoji="1" lang="en-US" altLang="zh-CN" sz="3000" b="1" strike="noStrike" kern="1200" noProof="1" dirty="0">
              <a:latin typeface="+mn-lt"/>
              <a:ea typeface="+mn-ea"/>
              <a:cs typeface="+mn-cs"/>
            </a:endParaRPr>
          </a:p>
          <a:p>
            <a:pPr eaLnBrk="1" fontAlgn="base" hangingPunct="1">
              <a:lnSpc>
                <a:spcPct val="80000"/>
              </a:lnSpc>
              <a:buSzPct val="60000"/>
              <a:buFont typeface="Wingdings" panose="05000000000000000000" pitchFamily="2" charset="2"/>
              <a:buNone/>
            </a:pPr>
            <a:endParaRPr kumimoji="1" lang="en-US" altLang="zh-CN" sz="3000" b="1" strike="noStrike" kern="1200" noProof="1" dirty="0">
              <a:latin typeface="+mn-lt"/>
              <a:ea typeface="+mn-ea"/>
              <a:cs typeface="+mn-cs"/>
            </a:endParaRPr>
          </a:p>
          <a:p>
            <a:pPr eaLnBrk="1" fontAlgn="base" hangingPunct="1">
              <a:lnSpc>
                <a:spcPct val="80000"/>
              </a:lnSpc>
              <a:buSzPct val="60000"/>
              <a:buFont typeface="Wingdings" panose="05000000000000000000" pitchFamily="2" charset="2"/>
              <a:buNone/>
            </a:pPr>
            <a:r>
              <a:rPr lang="zh-CN" altLang="en-US" sz="5400" b="1" strike="noStrike" noProof="1" dirty="0">
                <a:latin typeface="微软雅黑" panose="020B0503020204020204" pitchFamily="34" charset="-122"/>
                <a:ea typeface="微软雅黑" panose="020B0503020204020204" pitchFamily="34" charset="-122"/>
                <a:sym typeface="+mn-ea"/>
              </a:rPr>
              <a:t>             省知识产权保护中心      单淑梅</a:t>
            </a:r>
            <a:endParaRPr kumimoji="1" lang="zh-CN" altLang="en-US" sz="5400" b="1" strike="noStrike" kern="1200" noProof="1" dirty="0">
              <a:latin typeface="微软雅黑" panose="020B0503020204020204" pitchFamily="34" charset="-122"/>
              <a:ea typeface="微软雅黑" panose="020B0503020204020204" pitchFamily="34" charset="-122"/>
              <a:cs typeface="+mn-cs"/>
              <a:sym typeface="+mn-ea"/>
            </a:endParaRPr>
          </a:p>
          <a:p>
            <a:pPr eaLnBrk="1" fontAlgn="base" hangingPunct="1">
              <a:lnSpc>
                <a:spcPct val="80000"/>
              </a:lnSpc>
              <a:buSzPct val="60000"/>
              <a:buFont typeface="Wingdings" panose="05000000000000000000" pitchFamily="2" charset="2"/>
              <a:buNone/>
            </a:pPr>
            <a:endParaRPr kumimoji="1" lang="zh-CN" altLang="en-US" sz="5405" b="1" strike="noStrike" kern="1200" noProof="1" dirty="0">
              <a:latin typeface="黑体" panose="02010600030101010101" pitchFamily="49" charset="-122"/>
              <a:ea typeface="黑体" panose="02010600030101010101" pitchFamily="49"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Rectangle 2"/>
          <p:cNvSpPr>
            <a:spLocks noGrp="1"/>
          </p:cNvSpPr>
          <p:nvPr>
            <p:ph type="title"/>
          </p:nvPr>
        </p:nvSpPr>
        <p:spPr>
          <a:xfrm>
            <a:off x="2768600" y="927100"/>
            <a:ext cx="6983413"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专利的保护期限</a:t>
            </a:r>
            <a:endParaRPr lang="zh-CN" altLang="en-US" b="1" dirty="0">
              <a:latin typeface="微软雅黑" panose="020B0503020204020204" pitchFamily="34" charset="-122"/>
              <a:ea typeface="微软雅黑" panose="020B0503020204020204" pitchFamily="34" charset="-122"/>
            </a:endParaRPr>
          </a:p>
        </p:txBody>
      </p:sp>
      <p:sp>
        <p:nvSpPr>
          <p:cNvPr id="12291" name="Rectangle 3"/>
          <p:cNvSpPr>
            <a:spLocks noGrp="1"/>
          </p:cNvSpPr>
          <p:nvPr>
            <p:ph idx="1"/>
          </p:nvPr>
        </p:nvSpPr>
        <p:spPr/>
        <p:txBody>
          <a:bodyPr vert="horz" wrap="square" lIns="137232" tIns="68616" rIns="137232" bIns="68616" anchor="t"/>
          <a:p>
            <a:pPr eaLnBrk="1" fontAlgn="base" hangingPunct="1"/>
            <a:endParaRPr lang="en-US" altLang="zh-CN" strike="noStrike" noProof="1" dirty="0"/>
          </a:p>
          <a:p>
            <a:pPr eaLnBrk="1" fontAlgn="base" hangingPunct="1"/>
            <a:endParaRPr lang="en-US" altLang="zh-CN" strike="noStrike" noProof="1" dirty="0"/>
          </a:p>
          <a:p>
            <a:pPr eaLnBrk="1" fontAlgn="base" hangingPunct="1"/>
            <a:endParaRPr lang="en-US" altLang="zh-CN" strike="noStrike" noProof="1" dirty="0"/>
          </a:p>
          <a:p>
            <a:pPr eaLnBrk="1" fontAlgn="base" hangingPunct="1"/>
            <a:endParaRPr lang="en-US" altLang="zh-CN" strike="noStrike" noProof="1" dirty="0"/>
          </a:p>
        </p:txBody>
      </p:sp>
      <p:pic>
        <p:nvPicPr>
          <p:cNvPr id="15363" name="图片 1"/>
          <p:cNvPicPr>
            <a:picLocks noChangeAspect="1"/>
          </p:cNvPicPr>
          <p:nvPr/>
        </p:nvPicPr>
        <p:blipFill>
          <a:blip r:embed="rId1"/>
          <a:stretch>
            <a:fillRect/>
          </a:stretch>
        </p:blipFill>
        <p:spPr>
          <a:xfrm>
            <a:off x="6753225" y="5762625"/>
            <a:ext cx="3424238" cy="4252913"/>
          </a:xfrm>
          <a:prstGeom prst="rect">
            <a:avLst/>
          </a:prstGeom>
          <a:noFill/>
          <a:ln w="9525">
            <a:noFill/>
          </a:ln>
        </p:spPr>
      </p:pic>
      <p:sp>
        <p:nvSpPr>
          <p:cNvPr id="15364" name="圆角矩形标注 2"/>
          <p:cNvSpPr/>
          <p:nvPr/>
        </p:nvSpPr>
        <p:spPr>
          <a:xfrm>
            <a:off x="1370013" y="3986213"/>
            <a:ext cx="5726112" cy="2820987"/>
          </a:xfrm>
          <a:prstGeom prst="wedgeRoundRectCallout">
            <a:avLst>
              <a:gd name="adj1" fmla="val 68306"/>
              <a:gd name="adj2" fmla="val 43463"/>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5365" name="文本框 3"/>
          <p:cNvSpPr txBox="1"/>
          <p:nvPr/>
        </p:nvSpPr>
        <p:spPr>
          <a:xfrm>
            <a:off x="1414463" y="4137025"/>
            <a:ext cx="5610225" cy="2505075"/>
          </a:xfrm>
          <a:prstGeom prst="rect">
            <a:avLst/>
          </a:prstGeom>
          <a:noFill/>
          <a:ln w="9525">
            <a:noFill/>
          </a:ln>
        </p:spPr>
        <p:txBody>
          <a:bodyPr>
            <a:spAutoFit/>
          </a:bodyPr>
          <a:p>
            <a:pPr algn="just">
              <a:lnSpc>
                <a:spcPct val="110000"/>
              </a:lnSpc>
            </a:pPr>
            <a:r>
              <a:rPr lang="en-US" altLang="zh-CN" sz="2400">
                <a:latin typeface="Tahoma" panose="020B0604030504040204" pitchFamily="34" charset="0"/>
              </a:rPr>
              <a:t>          </a:t>
            </a:r>
            <a:r>
              <a:rPr lang="zh-CN" altLang="en-US" sz="3600" b="1">
                <a:latin typeface="Tahoma" panose="020B0604030504040204" pitchFamily="34" charset="0"/>
              </a:rPr>
              <a:t>发明成果只在专利保护期限内受到法律保护。期限届满或专利权中途丧失，任何人都可无偿使用。</a:t>
            </a:r>
            <a:endParaRPr lang="zh-CN" altLang="en-US" sz="3600" b="1">
              <a:latin typeface="Tahoma" panose="020B0604030504040204" pitchFamily="34" charset="0"/>
            </a:endParaRPr>
          </a:p>
        </p:txBody>
      </p:sp>
      <p:sp>
        <p:nvSpPr>
          <p:cNvPr id="15366" name="矩形 5"/>
          <p:cNvSpPr/>
          <p:nvPr/>
        </p:nvSpPr>
        <p:spPr>
          <a:xfrm>
            <a:off x="9915525" y="3194050"/>
            <a:ext cx="7994650" cy="3238500"/>
          </a:xfrm>
          <a:prstGeom prst="rect">
            <a:avLst/>
          </a:prstGeom>
          <a:solidFill>
            <a:srgbClr val="FFF5CC"/>
          </a:solidFill>
          <a:ln w="76200" cap="flat" cmpd="sng">
            <a:solidFill>
              <a:schemeClr val="tx1"/>
            </a:solidFill>
            <a:prstDash val="solid"/>
            <a:miter/>
            <a:headEnd type="none" w="med" len="med"/>
            <a:tailEnd type="none" w="med" len="med"/>
          </a:ln>
        </p:spPr>
        <p:txBody>
          <a:bodyPr wrap="none"/>
          <a:p>
            <a:endParaRPr lang="zh-CN" altLang="en-US" b="1" dirty="0">
              <a:latin typeface="Tahoma" panose="020B0604030504040204" pitchFamily="34" charset="0"/>
            </a:endParaRPr>
          </a:p>
        </p:txBody>
      </p:sp>
      <p:sp>
        <p:nvSpPr>
          <p:cNvPr id="15367" name="文本框 4"/>
          <p:cNvSpPr txBox="1"/>
          <p:nvPr/>
        </p:nvSpPr>
        <p:spPr>
          <a:xfrm>
            <a:off x="10029825" y="3467100"/>
            <a:ext cx="7731125" cy="581025"/>
          </a:xfrm>
          <a:prstGeom prst="rect">
            <a:avLst/>
          </a:prstGeom>
          <a:noFill/>
          <a:ln w="9525">
            <a:noFill/>
          </a:ln>
        </p:spPr>
        <p:txBody>
          <a:bodyPr>
            <a:spAutoFit/>
          </a:bodyPr>
          <a:p>
            <a:r>
              <a:rPr lang="zh-CN" altLang="en-US" sz="3000" b="1">
                <a:latin typeface="Tahoma" panose="020B0604030504040204" pitchFamily="34" charset="0"/>
              </a:rPr>
              <a:t>发明专利保护期限     </a:t>
            </a:r>
            <a:r>
              <a:rPr lang="zh-CN" altLang="en-US" sz="3200" b="1">
                <a:latin typeface="Tahoma" panose="020B0604030504040204" pitchFamily="34" charset="0"/>
              </a:rPr>
              <a:t>                        </a:t>
            </a:r>
            <a:r>
              <a:rPr lang="en-US" altLang="zh-CN" sz="3000" b="1">
                <a:latin typeface="Tahoma" panose="020B0604030504040204" pitchFamily="34" charset="0"/>
              </a:rPr>
              <a:t>20</a:t>
            </a:r>
            <a:r>
              <a:rPr lang="zh-CN" altLang="en-US" sz="3000" b="1">
                <a:latin typeface="Tahoma" panose="020B0604030504040204" pitchFamily="34" charset="0"/>
              </a:rPr>
              <a:t>年</a:t>
            </a:r>
            <a:endParaRPr lang="zh-CN" altLang="en-US" sz="3000" b="1">
              <a:latin typeface="Tahoma" panose="020B0604030504040204" pitchFamily="34" charset="0"/>
            </a:endParaRPr>
          </a:p>
        </p:txBody>
      </p:sp>
      <p:pic>
        <p:nvPicPr>
          <p:cNvPr id="15368" name="图片 6"/>
          <p:cNvPicPr>
            <a:picLocks noChangeAspect="1"/>
          </p:cNvPicPr>
          <p:nvPr/>
        </p:nvPicPr>
        <p:blipFill>
          <a:blip r:embed="rId2"/>
          <a:stretch>
            <a:fillRect/>
          </a:stretch>
        </p:blipFill>
        <p:spPr>
          <a:xfrm>
            <a:off x="14022388" y="3565525"/>
            <a:ext cx="2347912" cy="385763"/>
          </a:xfrm>
          <a:prstGeom prst="rect">
            <a:avLst/>
          </a:prstGeom>
          <a:noFill/>
          <a:ln w="9525">
            <a:noFill/>
          </a:ln>
        </p:spPr>
      </p:pic>
      <p:sp>
        <p:nvSpPr>
          <p:cNvPr id="15369" name="文本框 7"/>
          <p:cNvSpPr txBox="1"/>
          <p:nvPr/>
        </p:nvSpPr>
        <p:spPr>
          <a:xfrm>
            <a:off x="10029825" y="4538663"/>
            <a:ext cx="7731125" cy="549275"/>
          </a:xfrm>
          <a:prstGeom prst="rect">
            <a:avLst/>
          </a:prstGeom>
          <a:noFill/>
          <a:ln w="9525">
            <a:noFill/>
          </a:ln>
        </p:spPr>
        <p:txBody>
          <a:bodyPr>
            <a:spAutoFit/>
          </a:bodyPr>
          <a:p>
            <a:r>
              <a:rPr lang="zh-CN" altLang="en-US" sz="3000" b="1">
                <a:latin typeface="Tahoma" panose="020B0604030504040204" pitchFamily="34" charset="0"/>
              </a:rPr>
              <a:t>实用新型专利保护期限              </a:t>
            </a:r>
            <a:r>
              <a:rPr lang="en-US" altLang="zh-CN" sz="3000" b="1">
                <a:latin typeface="Tahoma" panose="020B0604030504040204" pitchFamily="34" charset="0"/>
              </a:rPr>
              <a:t>10</a:t>
            </a:r>
            <a:r>
              <a:rPr lang="zh-CN" altLang="en-US" sz="3000" b="1">
                <a:latin typeface="Tahoma" panose="020B0604030504040204" pitchFamily="34" charset="0"/>
              </a:rPr>
              <a:t>年</a:t>
            </a:r>
            <a:endParaRPr lang="zh-CN" altLang="en-US" sz="3000" b="1">
              <a:latin typeface="Tahoma" panose="020B0604030504040204" pitchFamily="34" charset="0"/>
            </a:endParaRPr>
          </a:p>
        </p:txBody>
      </p:sp>
      <p:pic>
        <p:nvPicPr>
          <p:cNvPr id="15370" name="图片 8"/>
          <p:cNvPicPr>
            <a:picLocks noChangeAspect="1"/>
          </p:cNvPicPr>
          <p:nvPr/>
        </p:nvPicPr>
        <p:blipFill>
          <a:blip r:embed="rId3"/>
          <a:stretch>
            <a:fillRect/>
          </a:stretch>
        </p:blipFill>
        <p:spPr>
          <a:xfrm>
            <a:off x="14022388" y="4649788"/>
            <a:ext cx="1481137" cy="385762"/>
          </a:xfrm>
          <a:prstGeom prst="rect">
            <a:avLst/>
          </a:prstGeom>
          <a:noFill/>
          <a:ln w="9525">
            <a:noFill/>
          </a:ln>
        </p:spPr>
      </p:pic>
      <p:sp>
        <p:nvSpPr>
          <p:cNvPr id="15371" name="文本框 9"/>
          <p:cNvSpPr txBox="1"/>
          <p:nvPr/>
        </p:nvSpPr>
        <p:spPr>
          <a:xfrm>
            <a:off x="10029825" y="5580063"/>
            <a:ext cx="7880350" cy="553085"/>
          </a:xfrm>
          <a:prstGeom prst="rect">
            <a:avLst/>
          </a:prstGeom>
          <a:noFill/>
          <a:ln w="9525">
            <a:noFill/>
          </a:ln>
        </p:spPr>
        <p:txBody>
          <a:bodyPr>
            <a:spAutoFit/>
          </a:bodyPr>
          <a:p>
            <a:r>
              <a:rPr lang="zh-CN" altLang="en-US" sz="3000" b="1">
                <a:latin typeface="Tahoma" panose="020B0604030504040204" pitchFamily="34" charset="0"/>
              </a:rPr>
              <a:t>外观设计专利保护期限              </a:t>
            </a:r>
            <a:r>
              <a:rPr lang="en-US" altLang="zh-CN" sz="3000" b="1">
                <a:latin typeface="Tahoma" panose="020B0604030504040204" pitchFamily="34" charset="0"/>
              </a:rPr>
              <a:t>15</a:t>
            </a:r>
            <a:r>
              <a:rPr lang="zh-CN" altLang="en-US" sz="3000" b="1">
                <a:latin typeface="Tahoma" panose="020B0604030504040204" pitchFamily="34" charset="0"/>
              </a:rPr>
              <a:t>年</a:t>
            </a:r>
            <a:endParaRPr lang="zh-CN" altLang="en-US" sz="3000" b="1">
              <a:latin typeface="Tahoma" panose="020B0604030504040204" pitchFamily="34" charset="0"/>
            </a:endParaRPr>
          </a:p>
        </p:txBody>
      </p:sp>
      <p:pic>
        <p:nvPicPr>
          <p:cNvPr id="15372" name="图片 10"/>
          <p:cNvPicPr>
            <a:picLocks noChangeAspect="1"/>
          </p:cNvPicPr>
          <p:nvPr/>
        </p:nvPicPr>
        <p:blipFill>
          <a:blip r:embed="rId4"/>
          <a:stretch>
            <a:fillRect/>
          </a:stretch>
        </p:blipFill>
        <p:spPr>
          <a:xfrm>
            <a:off x="14022388" y="5672138"/>
            <a:ext cx="1481137" cy="385762"/>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Rectangle 2"/>
          <p:cNvSpPr>
            <a:spLocks noGrp="1"/>
          </p:cNvSpPr>
          <p:nvPr>
            <p:ph type="title"/>
          </p:nvPr>
        </p:nvSpPr>
        <p:spPr>
          <a:xfrm>
            <a:off x="2674938" y="871538"/>
            <a:ext cx="155860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专利的保护地域</a:t>
            </a:r>
            <a:endParaRPr lang="zh-CN" altLang="en-US" b="1" dirty="0">
              <a:latin typeface="微软雅黑" panose="020B0503020204020204" pitchFamily="34" charset="-122"/>
              <a:ea typeface="微软雅黑" panose="020B0503020204020204" pitchFamily="34" charset="-122"/>
            </a:endParaRPr>
          </a:p>
        </p:txBody>
      </p:sp>
      <p:pic>
        <p:nvPicPr>
          <p:cNvPr id="16386" name="Picture 4" descr="图6"/>
          <p:cNvPicPr>
            <a:picLocks noChangeAspect="1"/>
          </p:cNvPicPr>
          <p:nvPr/>
        </p:nvPicPr>
        <p:blipFill>
          <a:blip r:embed="rId1"/>
          <a:stretch>
            <a:fillRect/>
          </a:stretch>
        </p:blipFill>
        <p:spPr>
          <a:xfrm>
            <a:off x="9407525" y="6427788"/>
            <a:ext cx="5032375" cy="3354387"/>
          </a:xfrm>
          <a:prstGeom prst="rect">
            <a:avLst/>
          </a:prstGeom>
          <a:noFill/>
          <a:ln w="9525">
            <a:noFill/>
          </a:ln>
        </p:spPr>
      </p:pic>
      <p:pic>
        <p:nvPicPr>
          <p:cNvPr id="16387" name="图片 1"/>
          <p:cNvPicPr>
            <a:picLocks noChangeAspect="1"/>
          </p:cNvPicPr>
          <p:nvPr/>
        </p:nvPicPr>
        <p:blipFill>
          <a:blip r:embed="rId2"/>
          <a:stretch>
            <a:fillRect/>
          </a:stretch>
        </p:blipFill>
        <p:spPr>
          <a:xfrm>
            <a:off x="1173163" y="6105525"/>
            <a:ext cx="2924175" cy="3933825"/>
          </a:xfrm>
          <a:prstGeom prst="rect">
            <a:avLst/>
          </a:prstGeom>
          <a:noFill/>
          <a:ln w="9525">
            <a:noFill/>
          </a:ln>
        </p:spPr>
      </p:pic>
      <p:sp>
        <p:nvSpPr>
          <p:cNvPr id="16388" name="圆角矩形标注 3"/>
          <p:cNvSpPr/>
          <p:nvPr/>
        </p:nvSpPr>
        <p:spPr>
          <a:xfrm>
            <a:off x="4395788" y="4192588"/>
            <a:ext cx="4502150" cy="2235200"/>
          </a:xfrm>
          <a:prstGeom prst="wedgeRoundRectCallout">
            <a:avLst>
              <a:gd name="adj1" fmla="val -68486"/>
              <a:gd name="adj2" fmla="val 43269"/>
              <a:gd name="adj3" fmla="val 16667"/>
            </a:avLst>
          </a:prstGeom>
          <a:noFill/>
          <a:ln w="38100" cap="flat" cmpd="sng">
            <a:solidFill>
              <a:schemeClr val="tx1"/>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6389" name="文本框 4"/>
          <p:cNvSpPr txBox="1"/>
          <p:nvPr/>
        </p:nvSpPr>
        <p:spPr>
          <a:xfrm>
            <a:off x="4454525" y="4192588"/>
            <a:ext cx="4384675" cy="2235200"/>
          </a:xfrm>
          <a:prstGeom prst="rect">
            <a:avLst/>
          </a:prstGeom>
          <a:noFill/>
          <a:ln w="9525">
            <a:noFill/>
          </a:ln>
        </p:spPr>
        <p:txBody>
          <a:bodyPr>
            <a:spAutoFit/>
          </a:bodyPr>
          <a:p>
            <a:pPr>
              <a:lnSpc>
                <a:spcPct val="110000"/>
              </a:lnSpc>
            </a:pPr>
            <a:r>
              <a:rPr lang="en-US" altLang="zh-CN" sz="3200">
                <a:latin typeface="Tahoma" panose="020B0604030504040204" pitchFamily="34" charset="0"/>
              </a:rPr>
              <a:t>      </a:t>
            </a:r>
            <a:r>
              <a:rPr lang="zh-CN" altLang="en-US" sz="3200" b="1">
                <a:latin typeface="Tahoma" panose="020B0604030504040204" pitchFamily="34" charset="0"/>
              </a:rPr>
              <a:t>一项发明在哪个国家获得专利，就在哪个国家受到法律保护，别国则不予保护。</a:t>
            </a:r>
            <a:endParaRPr lang="zh-CN" altLang="en-US" sz="3200" b="1">
              <a:latin typeface="Tahoma" panose="020B0604030504040204" pitchFamily="34" charset="0"/>
            </a:endParaRPr>
          </a:p>
        </p:txBody>
      </p:sp>
      <p:pic>
        <p:nvPicPr>
          <p:cNvPr id="16390" name="图片 5"/>
          <p:cNvPicPr>
            <a:picLocks noChangeAspect="1"/>
          </p:cNvPicPr>
          <p:nvPr/>
        </p:nvPicPr>
        <p:blipFill>
          <a:blip r:embed="rId3"/>
          <a:stretch>
            <a:fillRect/>
          </a:stretch>
        </p:blipFill>
        <p:spPr>
          <a:xfrm>
            <a:off x="14439900" y="4672013"/>
            <a:ext cx="2387600" cy="2540000"/>
          </a:xfrm>
          <a:prstGeom prst="rect">
            <a:avLst/>
          </a:prstGeom>
          <a:noFill/>
          <a:ln w="9525">
            <a:noFill/>
          </a:ln>
        </p:spPr>
      </p:pic>
      <p:sp>
        <p:nvSpPr>
          <p:cNvPr id="16391" name="圆角矩形标注 6"/>
          <p:cNvSpPr/>
          <p:nvPr/>
        </p:nvSpPr>
        <p:spPr>
          <a:xfrm>
            <a:off x="9477375" y="2903538"/>
            <a:ext cx="5159375" cy="2235200"/>
          </a:xfrm>
          <a:prstGeom prst="wedgeRoundRectCallout">
            <a:avLst>
              <a:gd name="adj1" fmla="val 60176"/>
              <a:gd name="adj2" fmla="val 45796"/>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6392" name="文本框 7"/>
          <p:cNvSpPr txBox="1"/>
          <p:nvPr/>
        </p:nvSpPr>
        <p:spPr>
          <a:xfrm>
            <a:off x="9645650" y="2903538"/>
            <a:ext cx="4991100" cy="2235200"/>
          </a:xfrm>
          <a:prstGeom prst="rect">
            <a:avLst/>
          </a:prstGeom>
          <a:noFill/>
          <a:ln w="9525">
            <a:noFill/>
          </a:ln>
        </p:spPr>
        <p:txBody>
          <a:bodyPr>
            <a:spAutoFit/>
          </a:bodyPr>
          <a:p>
            <a:pPr>
              <a:lnSpc>
                <a:spcPct val="110000"/>
              </a:lnSpc>
            </a:pPr>
            <a:r>
              <a:rPr lang="en-US" altLang="zh-CN" sz="3200">
                <a:latin typeface="Tahoma" panose="020B0604030504040204" pitchFamily="34" charset="0"/>
              </a:rPr>
              <a:t>       </a:t>
            </a:r>
            <a:r>
              <a:rPr lang="zh-CN" altLang="en-US" sz="3200" b="1">
                <a:latin typeface="Tahoma" panose="020B0604030504040204" pitchFamily="34" charset="0"/>
              </a:rPr>
              <a:t>一项发明获得了专利权是否就一劳永逸了？是不是在世界各国都受到法律保护？</a:t>
            </a:r>
            <a:endParaRPr lang="zh-CN" altLang="en-US" sz="3200" b="1">
              <a:latin typeface="Tahoma" panose="020B060403050404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图片 9"/>
          <p:cNvPicPr>
            <a:picLocks noChangeAspect="1"/>
          </p:cNvPicPr>
          <p:nvPr/>
        </p:nvPicPr>
        <p:blipFill>
          <a:blip r:embed="rId1"/>
          <a:stretch>
            <a:fillRect/>
          </a:stretch>
        </p:blipFill>
        <p:spPr>
          <a:xfrm>
            <a:off x="671513" y="4984750"/>
            <a:ext cx="2171700" cy="4429125"/>
          </a:xfrm>
          <a:prstGeom prst="rect">
            <a:avLst/>
          </a:prstGeom>
          <a:noFill/>
          <a:ln w="9525">
            <a:noFill/>
          </a:ln>
        </p:spPr>
      </p:pic>
      <p:pic>
        <p:nvPicPr>
          <p:cNvPr id="17410" name="图片 10"/>
          <p:cNvPicPr>
            <a:picLocks noChangeAspect="1"/>
          </p:cNvPicPr>
          <p:nvPr/>
        </p:nvPicPr>
        <p:blipFill>
          <a:blip r:embed="rId2"/>
          <a:stretch>
            <a:fillRect/>
          </a:stretch>
        </p:blipFill>
        <p:spPr>
          <a:xfrm>
            <a:off x="9415463" y="5097463"/>
            <a:ext cx="4000500" cy="5184775"/>
          </a:xfrm>
          <a:prstGeom prst="rect">
            <a:avLst/>
          </a:prstGeom>
          <a:noFill/>
          <a:ln w="9525">
            <a:noFill/>
          </a:ln>
        </p:spPr>
      </p:pic>
      <p:sp>
        <p:nvSpPr>
          <p:cNvPr id="17411" name="Rectangle 2"/>
          <p:cNvSpPr>
            <a:spLocks noGrp="1"/>
          </p:cNvSpPr>
          <p:nvPr>
            <p:ph type="title"/>
          </p:nvPr>
        </p:nvSpPr>
        <p:spPr>
          <a:xfrm>
            <a:off x="2843213" y="852488"/>
            <a:ext cx="8066087"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授予专利权的条件</a:t>
            </a:r>
            <a:endParaRPr lang="zh-CN" altLang="en-US" b="1" dirty="0">
              <a:latin typeface="微软雅黑" panose="020B0503020204020204" pitchFamily="34" charset="-122"/>
              <a:ea typeface="微软雅黑" panose="020B0503020204020204" pitchFamily="34" charset="-122"/>
            </a:endParaRPr>
          </a:p>
        </p:txBody>
      </p:sp>
      <p:sp>
        <p:nvSpPr>
          <p:cNvPr id="17412" name="椭圆形标注 1"/>
          <p:cNvSpPr/>
          <p:nvPr/>
        </p:nvSpPr>
        <p:spPr>
          <a:xfrm>
            <a:off x="790575" y="3095625"/>
            <a:ext cx="4149725" cy="1511300"/>
          </a:xfrm>
          <a:prstGeom prst="wedgeEllipseCallout">
            <a:avLst>
              <a:gd name="adj1" fmla="val -24889"/>
              <a:gd name="adj2" fmla="val 111866"/>
            </a:avLst>
          </a:prstGeom>
          <a:noFill/>
          <a:ln w="38100" cap="flat" cmpd="sng">
            <a:solidFill>
              <a:schemeClr val="tx1"/>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7413" name="文本框 2"/>
          <p:cNvSpPr txBox="1"/>
          <p:nvPr/>
        </p:nvSpPr>
        <p:spPr>
          <a:xfrm>
            <a:off x="1190625" y="3317875"/>
            <a:ext cx="3638550" cy="1066800"/>
          </a:xfrm>
          <a:prstGeom prst="rect">
            <a:avLst/>
          </a:prstGeom>
          <a:noFill/>
          <a:ln w="9525">
            <a:noFill/>
          </a:ln>
        </p:spPr>
        <p:txBody>
          <a:bodyPr>
            <a:spAutoFit/>
          </a:bodyPr>
          <a:p>
            <a:r>
              <a:rPr lang="zh-CN" altLang="en-US" sz="3200">
                <a:latin typeface="Tahoma" panose="020B0604030504040204" pitchFamily="34" charset="0"/>
              </a:rPr>
              <a:t>这是获得专利权的三个实质性条件。</a:t>
            </a:r>
            <a:endParaRPr lang="zh-CN" altLang="en-US" sz="3200">
              <a:latin typeface="Tahoma" panose="020B0604030504040204" pitchFamily="34" charset="0"/>
            </a:endParaRPr>
          </a:p>
        </p:txBody>
      </p:sp>
      <p:sp>
        <p:nvSpPr>
          <p:cNvPr id="17414" name="文本框 6"/>
          <p:cNvSpPr txBox="1"/>
          <p:nvPr/>
        </p:nvSpPr>
        <p:spPr>
          <a:xfrm>
            <a:off x="9553575" y="2970213"/>
            <a:ext cx="5962650" cy="1554162"/>
          </a:xfrm>
          <a:prstGeom prst="rect">
            <a:avLst/>
          </a:prstGeom>
          <a:noFill/>
          <a:ln w="9525">
            <a:noFill/>
          </a:ln>
        </p:spPr>
        <p:txBody>
          <a:bodyPr>
            <a:spAutoFit/>
          </a:bodyPr>
          <a:p>
            <a:r>
              <a:rPr lang="en-US" altLang="zh-CN" sz="3200">
                <a:latin typeface="黑体" panose="02010600030101010101" pitchFamily="49" charset="-122"/>
              </a:rPr>
              <a:t>    </a:t>
            </a:r>
            <a:r>
              <a:rPr lang="zh-CN" altLang="en-US" sz="3200" b="1">
                <a:latin typeface="黑体" panose="02010600030101010101" pitchFamily="49" charset="-122"/>
              </a:rPr>
              <a:t>我搞发明时，付出了创造性劳动，发明有实质性特点，优于同类传统技术，具有创造性。</a:t>
            </a:r>
            <a:endParaRPr lang="zh-CN" altLang="en-US" sz="3200" b="1">
              <a:latin typeface="黑体" panose="02010600030101010101" pitchFamily="49" charset="-122"/>
            </a:endParaRPr>
          </a:p>
        </p:txBody>
      </p:sp>
      <p:sp>
        <p:nvSpPr>
          <p:cNvPr id="17415" name="文本框 8"/>
          <p:cNvSpPr txBox="1"/>
          <p:nvPr/>
        </p:nvSpPr>
        <p:spPr>
          <a:xfrm>
            <a:off x="13230225" y="5378450"/>
            <a:ext cx="4864100" cy="1555750"/>
          </a:xfrm>
          <a:prstGeom prst="rect">
            <a:avLst/>
          </a:prstGeom>
          <a:noFill/>
          <a:ln w="9525">
            <a:noFill/>
          </a:ln>
        </p:spPr>
        <p:txBody>
          <a:bodyPr>
            <a:spAutoFit/>
          </a:bodyPr>
          <a:p>
            <a:r>
              <a:rPr lang="en-US" altLang="zh-CN" sz="3200" b="1">
                <a:latin typeface="黑体" panose="02010600030101010101" pitchFamily="49" charset="-122"/>
              </a:rPr>
              <a:t>    </a:t>
            </a:r>
            <a:r>
              <a:rPr lang="zh-CN" altLang="en-US" sz="3200" b="1">
                <a:latin typeface="黑体" panose="02010600030101010101" pitchFamily="49" charset="-122"/>
              </a:rPr>
              <a:t>我的发明比原有技术效果好，且可以用工业方法生产，具有实用性。</a:t>
            </a:r>
            <a:endParaRPr lang="zh-CN" altLang="en-US" sz="3200" b="1">
              <a:latin typeface="黑体" panose="02010600030101010101" pitchFamily="49" charset="-122"/>
            </a:endParaRPr>
          </a:p>
        </p:txBody>
      </p:sp>
      <p:sp>
        <p:nvSpPr>
          <p:cNvPr id="17416" name="文本框 4"/>
          <p:cNvSpPr txBox="1"/>
          <p:nvPr/>
        </p:nvSpPr>
        <p:spPr>
          <a:xfrm>
            <a:off x="4624388" y="4984750"/>
            <a:ext cx="4570412" cy="2530475"/>
          </a:xfrm>
          <a:prstGeom prst="rect">
            <a:avLst/>
          </a:prstGeom>
          <a:noFill/>
          <a:ln w="9525">
            <a:noFill/>
          </a:ln>
        </p:spPr>
        <p:txBody>
          <a:bodyPr>
            <a:spAutoFit/>
          </a:bodyPr>
          <a:p>
            <a:r>
              <a:rPr lang="en-US" altLang="zh-CN" sz="3200" b="1">
                <a:latin typeface="黑体" panose="02010600030101010101" pitchFamily="49" charset="-122"/>
              </a:rPr>
              <a:t>    </a:t>
            </a:r>
            <a:r>
              <a:rPr lang="zh-CN" altLang="en-US" sz="3200" b="1">
                <a:latin typeface="黑体" panose="02010600030101010101" pitchFamily="49" charset="-122"/>
              </a:rPr>
              <a:t>我的发明是以前从来没有见过的，也没有相同的技术方案刊登在出版物中或者已被他人申请专利，具有新颖性。</a:t>
            </a:r>
            <a:endParaRPr lang="zh-CN" altLang="en-US" sz="3200" b="1">
              <a:latin typeface="黑体" panose="02010600030101010101" pitchFamily="49" charset="-122"/>
            </a:endParaRPr>
          </a:p>
        </p:txBody>
      </p:sp>
      <p:sp>
        <p:nvSpPr>
          <p:cNvPr id="17417" name="圆角矩形标注 5"/>
          <p:cNvSpPr/>
          <p:nvPr/>
        </p:nvSpPr>
        <p:spPr>
          <a:xfrm>
            <a:off x="9553575" y="2970213"/>
            <a:ext cx="5962650" cy="1636712"/>
          </a:xfrm>
          <a:prstGeom prst="wedgeRoundRectCallout">
            <a:avLst>
              <a:gd name="adj1" fmla="val -18639"/>
              <a:gd name="adj2" fmla="val 83037"/>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7418" name="圆角矩形标注 3"/>
          <p:cNvSpPr/>
          <p:nvPr/>
        </p:nvSpPr>
        <p:spPr>
          <a:xfrm>
            <a:off x="4624388" y="4783138"/>
            <a:ext cx="4570412" cy="2895600"/>
          </a:xfrm>
          <a:prstGeom prst="wedgeRoundRectCallout">
            <a:avLst>
              <a:gd name="adj1" fmla="val 70486"/>
              <a:gd name="adj2" fmla="val -8398"/>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7419" name="圆角矩形标注 7"/>
          <p:cNvSpPr/>
          <p:nvPr/>
        </p:nvSpPr>
        <p:spPr>
          <a:xfrm>
            <a:off x="13228638" y="5378450"/>
            <a:ext cx="4716462" cy="1555750"/>
          </a:xfrm>
          <a:prstGeom prst="wedgeRoundRectCallout">
            <a:avLst>
              <a:gd name="adj1" fmla="val -64366"/>
              <a:gd name="adj2" fmla="val -2347"/>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图片 1"/>
          <p:cNvPicPr>
            <a:picLocks noChangeAspect="1"/>
          </p:cNvPicPr>
          <p:nvPr/>
        </p:nvPicPr>
        <p:blipFill>
          <a:blip r:embed="rId1"/>
          <a:stretch>
            <a:fillRect/>
          </a:stretch>
        </p:blipFill>
        <p:spPr>
          <a:xfrm>
            <a:off x="3394075" y="4108450"/>
            <a:ext cx="11647488" cy="5864225"/>
          </a:xfrm>
          <a:prstGeom prst="rect">
            <a:avLst/>
          </a:prstGeom>
          <a:noFill/>
          <a:ln w="9525">
            <a:noFill/>
          </a:ln>
        </p:spPr>
      </p:pic>
      <p:pic>
        <p:nvPicPr>
          <p:cNvPr id="18434" name="内容占位符 1"/>
          <p:cNvPicPr>
            <a:picLocks noChangeAspect="1"/>
          </p:cNvPicPr>
          <p:nvPr>
            <p:ph idx="1"/>
          </p:nvPr>
        </p:nvPicPr>
        <p:blipFill>
          <a:blip r:embed="rId2"/>
          <a:stretch>
            <a:fillRect/>
          </a:stretch>
        </p:blipFill>
        <p:spPr>
          <a:xfrm>
            <a:off x="512763" y="4873625"/>
            <a:ext cx="2609850" cy="3832225"/>
          </a:xfrm>
        </p:spPr>
      </p:pic>
      <p:sp>
        <p:nvSpPr>
          <p:cNvPr id="18435" name="Rectangle 2"/>
          <p:cNvSpPr>
            <a:spLocks noGrp="1"/>
          </p:cNvSpPr>
          <p:nvPr>
            <p:ph type="title"/>
          </p:nvPr>
        </p:nvSpPr>
        <p:spPr>
          <a:xfrm>
            <a:off x="2806700" y="1046163"/>
            <a:ext cx="11695113" cy="151765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下列各项不授予专利权</a:t>
            </a:r>
            <a:endParaRPr lang="zh-CN" altLang="en-US" b="1" dirty="0">
              <a:latin typeface="微软雅黑" panose="020B0503020204020204" pitchFamily="34" charset="-122"/>
              <a:ea typeface="微软雅黑" panose="020B0503020204020204" pitchFamily="34" charset="-122"/>
            </a:endParaRPr>
          </a:p>
        </p:txBody>
      </p:sp>
      <p:pic>
        <p:nvPicPr>
          <p:cNvPr id="18436" name="图片 2"/>
          <p:cNvPicPr>
            <a:picLocks noChangeAspect="1"/>
          </p:cNvPicPr>
          <p:nvPr/>
        </p:nvPicPr>
        <p:blipFill>
          <a:blip r:embed="rId3"/>
          <a:stretch>
            <a:fillRect/>
          </a:stretch>
        </p:blipFill>
        <p:spPr>
          <a:xfrm>
            <a:off x="15706725" y="6310313"/>
            <a:ext cx="2009775" cy="2876550"/>
          </a:xfrm>
          <a:prstGeom prst="rect">
            <a:avLst/>
          </a:prstGeom>
          <a:noFill/>
          <a:ln w="9525">
            <a:noFill/>
          </a:ln>
        </p:spPr>
      </p:pic>
      <p:sp>
        <p:nvSpPr>
          <p:cNvPr id="18437" name="椭圆形标注 4"/>
          <p:cNvSpPr/>
          <p:nvPr/>
        </p:nvSpPr>
        <p:spPr>
          <a:xfrm>
            <a:off x="2319338" y="2952750"/>
            <a:ext cx="3024187" cy="1679575"/>
          </a:xfrm>
          <a:prstGeom prst="wedgeEllipseCallout">
            <a:avLst>
              <a:gd name="adj1" fmla="val -31333"/>
              <a:gd name="adj2" fmla="val 73630"/>
            </a:avLst>
          </a:prstGeom>
          <a:noFill/>
          <a:ln w="38100" cap="flat" cmpd="sng">
            <a:solidFill>
              <a:srgbClr val="C0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8438" name="文本框 5"/>
          <p:cNvSpPr txBox="1"/>
          <p:nvPr/>
        </p:nvSpPr>
        <p:spPr>
          <a:xfrm>
            <a:off x="2511425" y="3252788"/>
            <a:ext cx="2682875" cy="1066800"/>
          </a:xfrm>
          <a:prstGeom prst="rect">
            <a:avLst/>
          </a:prstGeom>
          <a:noFill/>
          <a:ln w="9525">
            <a:noFill/>
          </a:ln>
        </p:spPr>
        <p:txBody>
          <a:bodyPr>
            <a:spAutoFit/>
          </a:bodyPr>
          <a:p>
            <a:r>
              <a:rPr lang="zh-CN" altLang="en-US" sz="3200">
                <a:latin typeface="Tahoma" panose="020B0604030504040204" pitchFamily="34" charset="0"/>
              </a:rPr>
              <a:t>请看不能获得专利权的情形</a:t>
            </a:r>
            <a:endParaRPr lang="zh-CN" altLang="en-US" sz="3200">
              <a:latin typeface="Tahoma" panose="020B0604030504040204" pitchFamily="34" charset="0"/>
            </a:endParaRPr>
          </a:p>
        </p:txBody>
      </p:sp>
      <p:sp>
        <p:nvSpPr>
          <p:cNvPr id="18439" name="椭圆形标注 6"/>
          <p:cNvSpPr/>
          <p:nvPr/>
        </p:nvSpPr>
        <p:spPr>
          <a:xfrm>
            <a:off x="12922250" y="1957388"/>
            <a:ext cx="4794250" cy="3486150"/>
          </a:xfrm>
          <a:prstGeom prst="wedgeEllipseCallout">
            <a:avLst>
              <a:gd name="adj1" fmla="val 19667"/>
              <a:gd name="adj2" fmla="val 78755"/>
            </a:avLst>
          </a:prstGeom>
          <a:noFill/>
          <a:ln w="38100" cap="flat" cmpd="sng">
            <a:solidFill>
              <a:srgbClr val="C0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8440" name="文本框 7"/>
          <p:cNvSpPr txBox="1"/>
          <p:nvPr/>
        </p:nvSpPr>
        <p:spPr>
          <a:xfrm>
            <a:off x="13357225" y="2341563"/>
            <a:ext cx="3922713" cy="2532062"/>
          </a:xfrm>
          <a:prstGeom prst="rect">
            <a:avLst/>
          </a:prstGeom>
          <a:noFill/>
          <a:ln w="9525">
            <a:noFill/>
          </a:ln>
        </p:spPr>
        <p:txBody>
          <a:bodyPr>
            <a:spAutoFit/>
          </a:bodyPr>
          <a:p>
            <a:r>
              <a:rPr lang="en-US" altLang="zh-CN" sz="3200">
                <a:latin typeface="Tahoma" panose="020B0604030504040204" pitchFamily="34" charset="0"/>
              </a:rPr>
              <a:t>      </a:t>
            </a:r>
            <a:r>
              <a:rPr lang="zh-CN" altLang="en-US" sz="3200">
                <a:latin typeface="Tahoma" panose="020B0604030504040204" pitchFamily="34" charset="0"/>
              </a:rPr>
              <a:t>哦，除了不具有专利性或没有交纳专利费的发明以外，下面这些都不能获得专利权啊！</a:t>
            </a:r>
            <a:endParaRPr lang="zh-CN" altLang="en-US" sz="3200">
              <a:latin typeface="Tahoma" panose="020B060403050404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Rectangle 2"/>
          <p:cNvSpPr>
            <a:spLocks noGrp="1"/>
          </p:cNvSpPr>
          <p:nvPr>
            <p:ph type="title"/>
          </p:nvPr>
        </p:nvSpPr>
        <p:spPr/>
        <p:txBody>
          <a:bodyPr vert="horz" wrap="square" lIns="137232" tIns="68616" rIns="137232" bIns="68616" anchor="b"/>
          <a:p>
            <a:pPr eaLnBrk="1" fontAlgn="base" hangingPunct="1"/>
            <a:r>
              <a:rPr lang="en-US" altLang="zh-CN" sz="6600" b="1" strike="noStrike" noProof="1" dirty="0">
                <a:latin typeface="微软雅黑" panose="020B0503020204020204" pitchFamily="34" charset="-122"/>
                <a:ea typeface="微软雅黑" panose="020B0503020204020204" pitchFamily="34" charset="-122"/>
              </a:rPr>
              <a:t> </a:t>
            </a:r>
            <a:r>
              <a:rPr lang="zh-CN" altLang="en-US" sz="6600" b="1" strike="noStrike" noProof="1" dirty="0">
                <a:latin typeface="微软雅黑" panose="020B0503020204020204" pitchFamily="34" charset="-122"/>
                <a:ea typeface="微软雅黑" panose="020B0503020204020204" pitchFamily="34" charset="-122"/>
              </a:rPr>
              <a:t>专利权的归属</a:t>
            </a:r>
            <a:r>
              <a:rPr lang="en-US" altLang="zh-CN" sz="5705" b="1" strike="noStrike" noProof="1" dirty="0">
                <a:latin typeface="Times New Roman" panose="02020603050405020304" pitchFamily="18" charset="0"/>
                <a:ea typeface="黑体" panose="02010600030101010101" pitchFamily="49" charset="-122"/>
              </a:rPr>
              <a:t>——</a:t>
            </a:r>
            <a:r>
              <a:rPr lang="zh-CN" altLang="en-US" sz="6000" b="1" strike="noStrike" noProof="1" dirty="0">
                <a:latin typeface="黑体" panose="02010600030101010101" pitchFamily="49" charset="-122"/>
                <a:ea typeface="黑体" panose="02010600030101010101" pitchFamily="49" charset="-122"/>
              </a:rPr>
              <a:t>谁有权申请专利</a:t>
            </a:r>
            <a:endParaRPr lang="zh-CN" altLang="en-US" sz="6000" b="1" strike="noStrike" noProof="1" dirty="0">
              <a:latin typeface="黑体" panose="02010600030101010101" pitchFamily="49" charset="-122"/>
              <a:ea typeface="黑体" panose="02010600030101010101" pitchFamily="49" charset="-122"/>
            </a:endParaRPr>
          </a:p>
        </p:txBody>
      </p:sp>
      <p:sp>
        <p:nvSpPr>
          <p:cNvPr id="16387" name="Rectangle 3"/>
          <p:cNvSpPr>
            <a:spLocks noGrp="1"/>
          </p:cNvSpPr>
          <p:nvPr>
            <p:ph idx="1"/>
          </p:nvPr>
        </p:nvSpPr>
        <p:spPr>
          <a:xfrm>
            <a:off x="2301875" y="3521075"/>
            <a:ext cx="10982325" cy="4206875"/>
          </a:xfrm>
        </p:spPr>
        <p:txBody>
          <a:bodyPr vert="horz" wrap="square" lIns="137232" tIns="68616" rIns="137232" bIns="68616" anchor="t"/>
          <a:p>
            <a:pPr eaLnBrk="1" fontAlgn="base" hangingPunct="1">
              <a:lnSpc>
                <a:spcPct val="120000"/>
              </a:lnSpc>
            </a:pPr>
            <a:r>
              <a:rPr lang="zh-CN" altLang="en-US" sz="6000" b="1" strike="noStrike" noProof="1" dirty="0">
                <a:latin typeface="黑体" panose="02010600030101010101" pitchFamily="49" charset="-122"/>
                <a:ea typeface="黑体" panose="02010600030101010101" pitchFamily="49" charset="-122"/>
              </a:rPr>
              <a:t>职务发明创造</a:t>
            </a:r>
            <a:r>
              <a:rPr lang="zh-CN" altLang="en-US" sz="5405" b="1" strike="noStrike" noProof="1" dirty="0">
                <a:latin typeface="黑体" panose="02010600030101010101" pitchFamily="49" charset="-122"/>
                <a:ea typeface="黑体" panose="02010600030101010101" pitchFamily="49" charset="-122"/>
              </a:rPr>
              <a:t>    </a:t>
            </a:r>
            <a:r>
              <a:rPr lang="en-US" altLang="zh-CN" sz="5405" b="1" strike="noStrike" noProof="1" dirty="0">
                <a:latin typeface="Times New Roman" panose="02020603050405020304" pitchFamily="18" charset="0"/>
                <a:ea typeface="黑体" panose="02010600030101010101" pitchFamily="49" charset="-122"/>
              </a:rPr>
              <a:t>——</a:t>
            </a:r>
            <a:r>
              <a:rPr lang="en-US" altLang="zh-CN" sz="5405" b="1" strike="noStrike" noProof="1" dirty="0">
                <a:latin typeface="黑体" panose="02010600030101010101" pitchFamily="49" charset="-122"/>
                <a:ea typeface="黑体" panose="02010600030101010101" pitchFamily="49" charset="-122"/>
              </a:rPr>
              <a:t> </a:t>
            </a:r>
            <a:r>
              <a:rPr lang="zh-CN" altLang="en-US" sz="5405" b="1" strike="noStrike" noProof="1" dirty="0">
                <a:latin typeface="黑体" panose="02010600030101010101" pitchFamily="49" charset="-122"/>
                <a:ea typeface="黑体" panose="02010600030101010101" pitchFamily="49" charset="-122"/>
              </a:rPr>
              <a:t>单位</a:t>
            </a:r>
            <a:endParaRPr lang="zh-CN" altLang="en-US" sz="5405" b="1" strike="noStrike" noProof="1" dirty="0">
              <a:latin typeface="黑体" panose="02010600030101010101" pitchFamily="49" charset="-122"/>
              <a:ea typeface="黑体" panose="02010600030101010101" pitchFamily="49" charset="-122"/>
            </a:endParaRPr>
          </a:p>
          <a:p>
            <a:pPr eaLnBrk="1" fontAlgn="base" hangingPunct="1">
              <a:lnSpc>
                <a:spcPct val="120000"/>
              </a:lnSpc>
            </a:pPr>
            <a:r>
              <a:rPr lang="zh-CN" altLang="en-US" sz="6000" b="1" strike="noStrike" noProof="1" dirty="0">
                <a:latin typeface="黑体" panose="02010600030101010101" pitchFamily="49" charset="-122"/>
                <a:ea typeface="黑体" panose="02010600030101010101" pitchFamily="49" charset="-122"/>
              </a:rPr>
              <a:t>非职务发明创造</a:t>
            </a:r>
            <a:r>
              <a:rPr lang="zh-CN" altLang="en-US" sz="5405" b="1" strike="noStrike" noProof="1" dirty="0">
                <a:latin typeface="黑体" panose="02010600030101010101" pitchFamily="49" charset="-122"/>
                <a:ea typeface="黑体" panose="02010600030101010101" pitchFamily="49" charset="-122"/>
              </a:rPr>
              <a:t>  </a:t>
            </a:r>
            <a:r>
              <a:rPr lang="en-US" altLang="zh-CN" sz="5405" b="1" strike="noStrike" noProof="1" dirty="0">
                <a:latin typeface="Times New Roman" panose="02020603050405020304" pitchFamily="18" charset="0"/>
                <a:ea typeface="黑体" panose="02010600030101010101" pitchFamily="49" charset="-122"/>
              </a:rPr>
              <a:t>——</a:t>
            </a:r>
            <a:r>
              <a:rPr lang="en-US" altLang="zh-CN" sz="5405" b="1" strike="noStrike" noProof="1" dirty="0">
                <a:latin typeface="黑体" panose="02010600030101010101" pitchFamily="49" charset="-122"/>
                <a:ea typeface="黑体" panose="02010600030101010101" pitchFamily="49" charset="-122"/>
              </a:rPr>
              <a:t> </a:t>
            </a:r>
            <a:r>
              <a:rPr lang="zh-CN" altLang="en-US" sz="5405" b="1" strike="noStrike" noProof="1" dirty="0">
                <a:latin typeface="黑体" panose="02010600030101010101" pitchFamily="49" charset="-122"/>
                <a:ea typeface="黑体" panose="02010600030101010101" pitchFamily="49" charset="-122"/>
              </a:rPr>
              <a:t>个人</a:t>
            </a:r>
            <a:endParaRPr lang="zh-CN" altLang="en-US" sz="5405" b="1" strike="noStrike" noProof="1" dirty="0">
              <a:latin typeface="黑体" panose="02010600030101010101" pitchFamily="49" charset="-122"/>
              <a:ea typeface="黑体" panose="02010600030101010101" pitchFamily="49" charset="-122"/>
            </a:endParaRPr>
          </a:p>
          <a:p>
            <a:pPr eaLnBrk="1" fontAlgn="base" hangingPunct="1"/>
            <a:endParaRPr lang="zh-CN" altLang="en-US" sz="5405" b="1" strike="noStrike" noProof="1" dirty="0">
              <a:latin typeface="黑体" panose="02010600030101010101" pitchFamily="49" charset="-122"/>
              <a:ea typeface="黑体" panose="02010600030101010101" pitchFamily="49" charset="-122"/>
            </a:endParaRPr>
          </a:p>
          <a:p>
            <a:pPr eaLnBrk="1" fontAlgn="base" hangingPunct="1">
              <a:spcBef>
                <a:spcPct val="50000"/>
              </a:spcBef>
            </a:pPr>
            <a:endParaRPr lang="en-US" altLang="zh-CN" sz="5405" strike="noStrike" noProof="1" dirty="0">
              <a:latin typeface="黑体" panose="02010600030101010101" pitchFamily="49" charset="-122"/>
              <a:ea typeface="黑体" panose="02010600030101010101" pitchFamily="49" charset="-122"/>
            </a:endParaRPr>
          </a:p>
        </p:txBody>
      </p:sp>
      <p:sp>
        <p:nvSpPr>
          <p:cNvPr id="16388" name="Rectangle 4"/>
          <p:cNvSpPr/>
          <p:nvPr/>
        </p:nvSpPr>
        <p:spPr>
          <a:xfrm flipV="1">
            <a:off x="3524250" y="-776287"/>
            <a:ext cx="11129963" cy="733425"/>
          </a:xfrm>
          <a:prstGeom prst="rect">
            <a:avLst/>
          </a:prstGeom>
          <a:noFill/>
          <a:ln w="9525">
            <a:noFill/>
          </a:ln>
        </p:spPr>
        <p:txBody>
          <a:bodyPr>
            <a:spAutoFit/>
          </a:bodyPr>
          <a:p>
            <a:pPr lvl="0" eaLnBrk="1" fontAlgn="base" hangingPunct="1"/>
            <a:r>
              <a:rPr lang="en-US" altLang="zh-CN" sz="4200" strike="noStrike" noProof="1" dirty="0">
                <a:latin typeface="Tahoma" panose="020B0604030504040204" pitchFamily="34" charset="0"/>
                <a:ea typeface="黑体" panose="02010600030101010101" pitchFamily="49" charset="-122"/>
                <a:cs typeface="+mn-ea"/>
              </a:rPr>
              <a:t>      </a:t>
            </a:r>
            <a:endParaRPr lang="en-US" altLang="zh-CN" sz="5405" strike="noStrike" noProof="1" dirty="0">
              <a:latin typeface="Tahoma" panose="020B0604030504040204" pitchFamily="34"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Rectangle 2"/>
          <p:cNvSpPr>
            <a:spLocks noGrp="1"/>
          </p:cNvSpPr>
          <p:nvPr>
            <p:ph type="title"/>
          </p:nvPr>
        </p:nvSpPr>
        <p:spPr>
          <a:xfrm>
            <a:off x="2959100" y="927100"/>
            <a:ext cx="1333182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职务发明和非职务发明的区分</a:t>
            </a:r>
            <a:endParaRPr lang="zh-CN" altLang="en-US" b="1" dirty="0">
              <a:latin typeface="微软雅黑" panose="020B0503020204020204" pitchFamily="34" charset="-122"/>
              <a:ea typeface="微软雅黑" panose="020B0503020204020204" pitchFamily="34" charset="-122"/>
            </a:endParaRPr>
          </a:p>
        </p:txBody>
      </p:sp>
      <p:sp>
        <p:nvSpPr>
          <p:cNvPr id="20482" name="Rectangle 3"/>
          <p:cNvSpPr>
            <a:spLocks noGrp="1"/>
          </p:cNvSpPr>
          <p:nvPr>
            <p:ph idx="1"/>
          </p:nvPr>
        </p:nvSpPr>
        <p:spPr>
          <a:xfrm>
            <a:off x="1203325" y="3028950"/>
            <a:ext cx="15265400" cy="6175375"/>
          </a:xfrm>
        </p:spPr>
        <p:txBody>
          <a:bodyPr wrap="square" lIns="137232" tIns="68616" rIns="137232" bIns="68616" anchor="t" anchorCtr="0"/>
          <a:p>
            <a:pPr algn="just" eaLnBrk="1" hangingPunct="1">
              <a:lnSpc>
                <a:spcPct val="90000"/>
              </a:lnSpc>
              <a:buNone/>
            </a:pPr>
            <a:r>
              <a:rPr lang="en-US" altLang="zh-CN" sz="4400" b="1">
                <a:latin typeface="黑体" panose="02010600030101010101" pitchFamily="49" charset="-122"/>
                <a:ea typeface="黑体" panose="02010600030101010101" pitchFamily="49" charset="-122"/>
              </a:rPr>
              <a:t>      </a:t>
            </a:r>
            <a:r>
              <a:rPr lang="zh-CN" altLang="en-US" sz="4400" b="1" dirty="0">
                <a:latin typeface="黑体" panose="02010600030101010101" pitchFamily="49" charset="-122"/>
                <a:ea typeface="黑体" panose="02010600030101010101" pitchFamily="49" charset="-122"/>
              </a:rPr>
              <a:t>职务发明创造：执行本单位的任务或者主要是利用本单位的物质技术条件所完成的发明创造。</a:t>
            </a:r>
            <a:endParaRPr lang="zh-CN" altLang="en-US" sz="4400" b="1" dirty="0">
              <a:latin typeface="黑体" panose="02010600030101010101" pitchFamily="49" charset="-122"/>
              <a:ea typeface="黑体" panose="02010600030101010101" pitchFamily="49" charset="-122"/>
            </a:endParaRPr>
          </a:p>
          <a:p>
            <a:pPr algn="just" eaLnBrk="1" hangingPunct="1">
              <a:lnSpc>
                <a:spcPct val="90000"/>
              </a:lnSpc>
              <a:buNone/>
            </a:pPr>
            <a:r>
              <a:rPr lang="zh-CN" altLang="en-US" sz="4400" dirty="0">
                <a:latin typeface="黑体" panose="02010600030101010101" pitchFamily="49" charset="-122"/>
                <a:ea typeface="黑体" panose="02010600030101010101" pitchFamily="49" charset="-122"/>
              </a:rPr>
              <a:t>      </a:t>
            </a:r>
            <a:r>
              <a:rPr lang="zh-CN" altLang="en-US" sz="4400" b="1" dirty="0">
                <a:solidFill>
                  <a:srgbClr val="FF0000"/>
                </a:solidFill>
                <a:latin typeface="黑体" panose="02010600030101010101" pitchFamily="49" charset="-122"/>
                <a:ea typeface="黑体" panose="02010600030101010101" pitchFamily="49" charset="-122"/>
              </a:rPr>
              <a:t>执行本单位的任务是指：</a:t>
            </a:r>
            <a:endParaRPr lang="zh-CN" altLang="en-US" sz="4400" b="1" dirty="0">
              <a:solidFill>
                <a:srgbClr val="FF0000"/>
              </a:solidFill>
              <a:latin typeface="黑体" panose="02010600030101010101" pitchFamily="49" charset="-122"/>
              <a:ea typeface="黑体" panose="02010600030101010101" pitchFamily="49" charset="-122"/>
            </a:endParaRPr>
          </a:p>
          <a:p>
            <a:pPr algn="just" eaLnBrk="1" hangingPunct="1">
              <a:lnSpc>
                <a:spcPct val="130000"/>
              </a:lnSpc>
              <a:buNone/>
            </a:pPr>
            <a:r>
              <a:rPr lang="zh-CN" altLang="en-US" sz="4400" b="1" dirty="0">
                <a:latin typeface="黑体" panose="02010600030101010101" pitchFamily="49" charset="-122"/>
                <a:ea typeface="黑体" panose="02010600030101010101" pitchFamily="49" charset="-122"/>
              </a:rPr>
              <a:t>      在本职工作中做出的发明创造</a:t>
            </a:r>
            <a:r>
              <a:rPr lang="en-US" altLang="zh-CN" sz="4400" b="1">
                <a:latin typeface="黑体" panose="02010600030101010101" pitchFamily="49" charset="-122"/>
                <a:ea typeface="黑体" panose="02010600030101010101" pitchFamily="49" charset="-122"/>
              </a:rPr>
              <a:t>;</a:t>
            </a:r>
            <a:r>
              <a:rPr lang="zh-CN" altLang="en-US" sz="4400" b="1" dirty="0">
                <a:latin typeface="黑体" panose="02010600030101010101" pitchFamily="49" charset="-122"/>
                <a:ea typeface="黑体" panose="02010600030101010101" pitchFamily="49" charset="-122"/>
              </a:rPr>
              <a:t>履行本单位交付的本职工作之外的任务所做出的发明创造</a:t>
            </a:r>
            <a:r>
              <a:rPr lang="en-US" altLang="zh-CN" sz="4400" b="1">
                <a:latin typeface="黑体" panose="02010600030101010101" pitchFamily="49" charset="-122"/>
                <a:ea typeface="黑体" panose="02010600030101010101" pitchFamily="49" charset="-122"/>
              </a:rPr>
              <a:t>;</a:t>
            </a:r>
            <a:r>
              <a:rPr lang="zh-CN" altLang="en-US" sz="4400" b="1" dirty="0">
                <a:latin typeface="黑体" panose="02010600030101010101" pitchFamily="49" charset="-122"/>
                <a:ea typeface="黑体" panose="02010600030101010101" pitchFamily="49" charset="-122"/>
              </a:rPr>
              <a:t>退休、调离原单位后或者劳动、人事关系终止后</a:t>
            </a:r>
            <a:r>
              <a:rPr lang="en-US" altLang="zh-CN" sz="4400" b="1">
                <a:latin typeface="黑体" panose="02010600030101010101" pitchFamily="49" charset="-122"/>
                <a:ea typeface="黑体" panose="02010600030101010101" pitchFamily="49" charset="-122"/>
              </a:rPr>
              <a:t>1</a:t>
            </a:r>
            <a:r>
              <a:rPr lang="zh-CN" altLang="en-US" sz="4400" b="1" dirty="0">
                <a:latin typeface="黑体" panose="02010600030101010101" pitchFamily="49" charset="-122"/>
                <a:ea typeface="黑体" panose="02010600030101010101" pitchFamily="49" charset="-122"/>
              </a:rPr>
              <a:t>年内做出的，与其在原单位承担的本职工作或者原单位分配的任务有关的发明创造。</a:t>
            </a:r>
            <a:endParaRPr lang="zh-CN" altLang="en-US" sz="4400" b="1" dirty="0">
              <a:latin typeface="黑体" panose="02010600030101010101" pitchFamily="49" charset="-122"/>
              <a:ea typeface="黑体" panose="02010600030101010101" pitchFamily="49" charset="-122"/>
            </a:endParaRPr>
          </a:p>
          <a:p>
            <a:pPr algn="just" eaLnBrk="1" hangingPunct="1">
              <a:lnSpc>
                <a:spcPct val="90000"/>
              </a:lnSpc>
              <a:buNone/>
            </a:pPr>
            <a:endParaRPr lang="zh-CN" altLang="en-US" b="1" dirty="0">
              <a:latin typeface="黑体" panose="02010600030101010101" pitchFamily="49" charset="-122"/>
              <a:ea typeface="黑体" panose="02010600030101010101" pitchFamily="49" charset="-122"/>
            </a:endParaRPr>
          </a:p>
          <a:p>
            <a:pPr algn="just" eaLnBrk="1" hangingPunct="1">
              <a:lnSpc>
                <a:spcPct val="90000"/>
              </a:lnSpc>
              <a:buNone/>
            </a:pPr>
            <a:endParaRPr lang="en-US" altLang="zh-CN" sz="3600">
              <a:latin typeface="黑体" panose="02010600030101010101" pitchFamily="49" charset="-122"/>
              <a:ea typeface="黑体" panose="0201060003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Rectangle 2"/>
          <p:cNvSpPr>
            <a:spLocks noGrp="1"/>
          </p:cNvSpPr>
          <p:nvPr>
            <p:ph type="title"/>
          </p:nvPr>
        </p:nvSpPr>
        <p:spPr>
          <a:xfrm>
            <a:off x="2655888" y="927100"/>
            <a:ext cx="155860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职务发明和非职务发明的区分</a:t>
            </a:r>
            <a:endParaRPr lang="zh-CN" altLang="en-US" b="1" dirty="0">
              <a:latin typeface="微软雅黑" panose="020B0503020204020204" pitchFamily="34" charset="-122"/>
              <a:ea typeface="微软雅黑" panose="020B0503020204020204" pitchFamily="34" charset="-122"/>
            </a:endParaRPr>
          </a:p>
        </p:txBody>
      </p:sp>
      <p:sp>
        <p:nvSpPr>
          <p:cNvPr id="21506" name="Rectangle 3"/>
          <p:cNvSpPr>
            <a:spLocks noGrp="1"/>
          </p:cNvSpPr>
          <p:nvPr>
            <p:ph idx="1"/>
          </p:nvPr>
        </p:nvSpPr>
        <p:spPr>
          <a:xfrm>
            <a:off x="2724150" y="3028950"/>
            <a:ext cx="10163175" cy="6175375"/>
          </a:xfrm>
        </p:spPr>
        <p:txBody>
          <a:bodyPr wrap="square" lIns="137232" tIns="68616" rIns="137232" bIns="68616" anchor="t" anchorCtr="0"/>
          <a:p>
            <a:pPr eaLnBrk="1" hangingPunct="1">
              <a:lnSpc>
                <a:spcPct val="90000"/>
              </a:lnSpc>
              <a:buNone/>
            </a:pPr>
            <a:r>
              <a:rPr lang="zh-CN" altLang="en-US" sz="4400" b="1" dirty="0">
                <a:latin typeface="黑体" panose="02010600030101010101" pitchFamily="49" charset="-122"/>
                <a:ea typeface="黑体" panose="02010600030101010101" pitchFamily="49" charset="-122"/>
              </a:rPr>
              <a:t>利用单位的物质技术条件是指：</a:t>
            </a:r>
            <a:endParaRPr lang="zh-CN" altLang="en-US" sz="4400" b="1" dirty="0">
              <a:latin typeface="黑体" panose="02010600030101010101" pitchFamily="49" charset="-122"/>
              <a:ea typeface="黑体" panose="02010600030101010101" pitchFamily="49" charset="-122"/>
            </a:endParaRPr>
          </a:p>
          <a:p>
            <a:pPr eaLnBrk="1" hangingPunct="1">
              <a:lnSpc>
                <a:spcPct val="90000"/>
              </a:lnSpc>
            </a:pPr>
            <a:r>
              <a:rPr lang="zh-CN" altLang="en-US" sz="4400" b="1" dirty="0">
                <a:latin typeface="黑体" panose="02010600030101010101" pitchFamily="49" charset="-122"/>
                <a:ea typeface="黑体" panose="02010600030101010101" pitchFamily="49" charset="-122"/>
              </a:rPr>
              <a:t>资    金</a:t>
            </a:r>
            <a:endParaRPr lang="zh-CN" altLang="en-US" sz="4400" b="1" dirty="0">
              <a:latin typeface="黑体" panose="02010600030101010101" pitchFamily="49" charset="-122"/>
              <a:ea typeface="黑体" panose="02010600030101010101" pitchFamily="49" charset="-122"/>
            </a:endParaRPr>
          </a:p>
          <a:p>
            <a:pPr eaLnBrk="1" hangingPunct="1">
              <a:lnSpc>
                <a:spcPct val="90000"/>
              </a:lnSpc>
            </a:pPr>
            <a:r>
              <a:rPr lang="zh-CN" altLang="en-US" sz="4400" b="1" dirty="0">
                <a:latin typeface="黑体" panose="02010600030101010101" pitchFamily="49" charset="-122"/>
                <a:ea typeface="黑体" panose="02010600030101010101" pitchFamily="49" charset="-122"/>
              </a:rPr>
              <a:t>设    备</a:t>
            </a:r>
            <a:endParaRPr lang="zh-CN" altLang="en-US" sz="4400" b="1" dirty="0">
              <a:latin typeface="黑体" panose="02010600030101010101" pitchFamily="49" charset="-122"/>
              <a:ea typeface="黑体" panose="02010600030101010101" pitchFamily="49" charset="-122"/>
            </a:endParaRPr>
          </a:p>
          <a:p>
            <a:pPr eaLnBrk="1" hangingPunct="1">
              <a:lnSpc>
                <a:spcPct val="90000"/>
              </a:lnSpc>
            </a:pPr>
            <a:r>
              <a:rPr lang="zh-CN" altLang="en-US" sz="4400" b="1" dirty="0">
                <a:latin typeface="黑体" panose="02010600030101010101" pitchFamily="49" charset="-122"/>
                <a:ea typeface="黑体" panose="02010600030101010101" pitchFamily="49" charset="-122"/>
              </a:rPr>
              <a:t>零 部 件</a:t>
            </a:r>
            <a:endParaRPr lang="zh-CN" altLang="en-US" sz="4400" b="1" dirty="0">
              <a:latin typeface="黑体" panose="02010600030101010101" pitchFamily="49" charset="-122"/>
              <a:ea typeface="黑体" panose="02010600030101010101" pitchFamily="49" charset="-122"/>
            </a:endParaRPr>
          </a:p>
          <a:p>
            <a:pPr eaLnBrk="1" hangingPunct="1">
              <a:lnSpc>
                <a:spcPct val="90000"/>
              </a:lnSpc>
            </a:pPr>
            <a:r>
              <a:rPr lang="zh-CN" altLang="en-US" sz="4400" b="1" dirty="0">
                <a:latin typeface="黑体" panose="02010600030101010101" pitchFamily="49" charset="-122"/>
                <a:ea typeface="黑体" panose="02010600030101010101" pitchFamily="49" charset="-122"/>
              </a:rPr>
              <a:t>原 材 料</a:t>
            </a:r>
            <a:endParaRPr lang="zh-CN" altLang="en-US" sz="4400" b="1" dirty="0">
              <a:latin typeface="黑体" panose="02010600030101010101" pitchFamily="49" charset="-122"/>
              <a:ea typeface="黑体" panose="02010600030101010101" pitchFamily="49" charset="-122"/>
            </a:endParaRPr>
          </a:p>
          <a:p>
            <a:pPr eaLnBrk="1" hangingPunct="1">
              <a:lnSpc>
                <a:spcPct val="90000"/>
              </a:lnSpc>
            </a:pPr>
            <a:r>
              <a:rPr lang="zh-CN" altLang="en-US" sz="4400" b="1" dirty="0">
                <a:latin typeface="黑体" panose="02010600030101010101" pitchFamily="49" charset="-122"/>
                <a:ea typeface="黑体" panose="02010600030101010101" pitchFamily="49" charset="-122"/>
              </a:rPr>
              <a:t>不对外公开的技术资料</a:t>
            </a:r>
            <a:endParaRPr lang="zh-CN" altLang="en-US" sz="4400" b="1" dirty="0">
              <a:latin typeface="黑体" panose="02010600030101010101" pitchFamily="49" charset="-122"/>
              <a:ea typeface="黑体" panose="02010600030101010101" pitchFamily="49" charset="-122"/>
            </a:endParaRPr>
          </a:p>
          <a:p>
            <a:pPr eaLnBrk="1" hangingPunct="1">
              <a:lnSpc>
                <a:spcPct val="95000"/>
              </a:lnSpc>
              <a:spcBef>
                <a:spcPct val="50000"/>
              </a:spcBef>
              <a:buNone/>
            </a:pPr>
            <a:r>
              <a:rPr lang="zh-CN" altLang="en-US" sz="4400" b="1" dirty="0">
                <a:latin typeface="黑体" panose="02010600030101010101" pitchFamily="49" charset="-122"/>
                <a:ea typeface="黑体" panose="02010600030101010101" pitchFamily="49" charset="-122"/>
              </a:rPr>
              <a:t>非职务发明创造：</a:t>
            </a:r>
            <a:endParaRPr lang="zh-CN" altLang="en-US" sz="4400" b="1" dirty="0">
              <a:latin typeface="黑体" panose="02010600030101010101" pitchFamily="49" charset="-122"/>
              <a:ea typeface="黑体" panose="02010600030101010101" pitchFamily="49" charset="-122"/>
            </a:endParaRPr>
          </a:p>
          <a:p>
            <a:pPr eaLnBrk="1" hangingPunct="1">
              <a:lnSpc>
                <a:spcPct val="95000"/>
              </a:lnSpc>
              <a:spcBef>
                <a:spcPct val="50000"/>
              </a:spcBef>
              <a:buNone/>
            </a:pPr>
            <a:r>
              <a:rPr lang="zh-CN" altLang="en-US" sz="4400" b="1" dirty="0">
                <a:latin typeface="黑体" panose="02010600030101010101" pitchFamily="49" charset="-122"/>
                <a:ea typeface="黑体" panose="02010600030101010101" pitchFamily="49" charset="-122"/>
              </a:rPr>
              <a:t>    上述情况以外做出的发明创造。</a:t>
            </a:r>
            <a:r>
              <a:rPr lang="zh-CN" altLang="en-US" sz="3900" dirty="0"/>
              <a:t> </a:t>
            </a:r>
            <a:endParaRPr lang="zh-CN" altLang="en-US" sz="3900" dirty="0">
              <a:ea typeface="华文中宋" panose="02010600040101010101" pitchFamily="2" charset="-122"/>
            </a:endParaRPr>
          </a:p>
          <a:p>
            <a:pPr eaLnBrk="1" hangingPunct="1">
              <a:lnSpc>
                <a:spcPct val="90000"/>
              </a:lnSpc>
              <a:buNone/>
            </a:pPr>
            <a:endParaRPr lang="en-US" altLang="zh-CN" sz="36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中华人民共和国科技进步法</a:t>
            </a:r>
            <a:endParaRPr lang="zh-CN" altLang="en-US"/>
          </a:p>
        </p:txBody>
      </p:sp>
      <p:sp>
        <p:nvSpPr>
          <p:cNvPr id="3" name="内容占位符 2"/>
          <p:cNvSpPr>
            <a:spLocks noGrp="1"/>
          </p:cNvSpPr>
          <p:nvPr>
            <p:ph idx="1"/>
          </p:nvPr>
        </p:nvSpPr>
        <p:spPr>
          <a:xfrm>
            <a:off x="268605" y="3028950"/>
            <a:ext cx="17641570" cy="6175375"/>
          </a:xfrm>
        </p:spPr>
        <p:txBody>
          <a:bodyPr/>
          <a:p>
            <a:r>
              <a:rPr lang="zh-CN" altLang="en-US" sz="4400"/>
              <a:t>第三十二条　利用财政性资金设立的科学技术计划项目所形成的科技成果，在不损害国家安全、国家利益和重大社会公共利益的前提下，授权项目承担者依法取得相关知识产权，项目承担者可以依法自行投资实施转化、向他人转让、联合他人共同实施转化、许可他人使用或者作价投资等。</a:t>
            </a:r>
            <a:endParaRPr lang="zh-CN" altLang="en-US" sz="4400"/>
          </a:p>
          <a:p>
            <a:r>
              <a:rPr lang="zh-CN" altLang="en-US" sz="4400"/>
              <a:t>项目承担者应当依法实施前款规定的知识产权，同时采取保护措施，并就实施和保护情况向项目管理机构提交年度报告；在合理期限内没有实施且无正当理由的，国家可以无偿实施，也可以许可他人有偿实施或者无偿实施。</a:t>
            </a:r>
            <a:endParaRPr lang="zh-CN" altLang="en-US" sz="4400"/>
          </a:p>
          <a:p>
            <a:endParaRPr lang="zh-CN" altLang="en-US" sz="4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中华人民共和国科技进步法</a:t>
            </a:r>
            <a:endParaRPr lang="zh-CN" altLang="en-US"/>
          </a:p>
        </p:txBody>
      </p:sp>
      <p:sp>
        <p:nvSpPr>
          <p:cNvPr id="3" name="内容占位符 2"/>
          <p:cNvSpPr>
            <a:spLocks noGrp="1"/>
          </p:cNvSpPr>
          <p:nvPr>
            <p:ph idx="1"/>
          </p:nvPr>
        </p:nvSpPr>
        <p:spPr>
          <a:xfrm>
            <a:off x="485140" y="3028950"/>
            <a:ext cx="17425035" cy="6175375"/>
          </a:xfrm>
        </p:spPr>
        <p:txBody>
          <a:bodyPr/>
          <a:p>
            <a:r>
              <a:rPr lang="zh-CN" altLang="en-US" sz="4000">
                <a:sym typeface="+mn-ea"/>
              </a:rPr>
              <a:t>项目承担者依法取得的本条第一款规定的知识产权，为了国家安全、国家利益和重大社会公共利益的需要，国家可以无偿实施，也可以许可他人有偿实施或者无偿实施。</a:t>
            </a:r>
            <a:endParaRPr lang="zh-CN" altLang="en-US" sz="4000"/>
          </a:p>
          <a:p>
            <a:r>
              <a:rPr lang="zh-CN" altLang="en-US" sz="4000">
                <a:sym typeface="+mn-ea"/>
              </a:rPr>
              <a:t>项目承担者因实施本条第一款规定的知识产权所产生的利益分配，依照有关法律法规规定执行；法律法规没有规定的，按照约定执行。</a:t>
            </a:r>
            <a:endParaRPr lang="zh-CN" altLang="en-US" sz="4000"/>
          </a:p>
          <a:p>
            <a:r>
              <a:rPr lang="zh-CN" altLang="en-US" sz="4000">
                <a:sym typeface="+mn-ea"/>
              </a:rPr>
              <a:t>第三十三条　国家实行以增加知识价值为导向的分配政策，按照国家有关规定推进知识产权归属和权益分配机制改革，探索赋予科学技术人员职务科技成果所有权或者长期使用权制度。</a:t>
            </a:r>
            <a:endParaRPr lang="zh-CN" altLang="en-US" sz="4000"/>
          </a:p>
          <a:p>
            <a:endParaRPr lang="zh-CN" altLang="en-US" sz="4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Rectangle 2"/>
          <p:cNvSpPr>
            <a:spLocks noGrp="1"/>
          </p:cNvSpPr>
          <p:nvPr>
            <p:ph type="title"/>
          </p:nvPr>
        </p:nvSpPr>
        <p:spPr>
          <a:xfrm>
            <a:off x="2563813" y="908050"/>
            <a:ext cx="155860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特别情况下的专利权归属</a:t>
            </a:r>
            <a:endParaRPr lang="zh-CN" altLang="en-US" b="1" dirty="0">
              <a:latin typeface="微软雅黑" panose="020B0503020204020204" pitchFamily="34" charset="-122"/>
              <a:ea typeface="微软雅黑" panose="020B0503020204020204" pitchFamily="34" charset="-122"/>
            </a:endParaRPr>
          </a:p>
        </p:txBody>
      </p:sp>
      <p:sp>
        <p:nvSpPr>
          <p:cNvPr id="19459" name="Rectangle 3"/>
          <p:cNvSpPr>
            <a:spLocks noGrp="1"/>
          </p:cNvSpPr>
          <p:nvPr>
            <p:ph idx="1"/>
          </p:nvPr>
        </p:nvSpPr>
        <p:spPr>
          <a:xfrm>
            <a:off x="1898650" y="3625850"/>
            <a:ext cx="14071600" cy="6175375"/>
          </a:xfrm>
        </p:spPr>
        <p:txBody>
          <a:bodyPr vert="horz" wrap="square" lIns="137232" tIns="68616" rIns="137232" bIns="68616" anchor="t"/>
          <a:p>
            <a:pPr eaLnBrk="1" fontAlgn="base" hangingPunct="1">
              <a:lnSpc>
                <a:spcPct val="80000"/>
              </a:lnSpc>
            </a:pPr>
            <a:r>
              <a:rPr lang="zh-CN" altLang="en-US" sz="6000" b="1" strike="noStrike" noProof="1" dirty="0">
                <a:latin typeface="黑体" panose="02010600030101010101" pitchFamily="49" charset="-122"/>
                <a:ea typeface="黑体" panose="02010600030101010101" pitchFamily="49" charset="-122"/>
              </a:rPr>
              <a:t>合作完成的发明创造</a:t>
            </a:r>
            <a:r>
              <a:rPr lang="en-US" altLang="zh-CN" sz="6000" b="1" strike="noStrike" noProof="1" dirty="0">
                <a:latin typeface="黑体" panose="02010600030101010101" pitchFamily="49" charset="-122"/>
                <a:ea typeface="黑体" panose="02010600030101010101" pitchFamily="49" charset="-122"/>
              </a:rPr>
              <a:t>—— </a:t>
            </a:r>
            <a:r>
              <a:rPr lang="zh-CN" altLang="en-US" sz="5400" b="1" strike="noStrike" noProof="1" dirty="0">
                <a:ea typeface="黑体" panose="02010600030101010101" pitchFamily="49" charset="-122"/>
              </a:rPr>
              <a:t>合作方共有</a:t>
            </a:r>
            <a:endParaRPr lang="zh-CN" altLang="en-US" sz="5400" b="1" strike="noStrike" noProof="1" dirty="0">
              <a:ea typeface="黑体" panose="02010600030101010101" pitchFamily="49" charset="-122"/>
            </a:endParaRPr>
          </a:p>
          <a:p>
            <a:pPr marL="635" indent="0" eaLnBrk="1" fontAlgn="base" hangingPunct="1">
              <a:lnSpc>
                <a:spcPct val="80000"/>
              </a:lnSpc>
              <a:buNone/>
            </a:pPr>
            <a:endParaRPr lang="zh-CN" altLang="en-US" sz="5400" b="1" strike="noStrike" noProof="1" dirty="0">
              <a:ea typeface="黑体" panose="02010600030101010101" pitchFamily="49" charset="-122"/>
            </a:endParaRPr>
          </a:p>
          <a:p>
            <a:pPr eaLnBrk="1" fontAlgn="base" hangingPunct="1">
              <a:lnSpc>
                <a:spcPct val="80000"/>
              </a:lnSpc>
            </a:pPr>
            <a:r>
              <a:rPr lang="zh-CN" altLang="en-US" sz="6000" b="1" strike="noStrike" noProof="1" dirty="0">
                <a:latin typeface="黑体" panose="02010600030101010101" pitchFamily="49" charset="-122"/>
                <a:ea typeface="黑体" panose="02010600030101010101" pitchFamily="49" charset="-122"/>
              </a:rPr>
              <a:t>委托完成的发明创造</a:t>
            </a:r>
            <a:r>
              <a:rPr lang="en-US" altLang="zh-CN" sz="6000" b="1" strike="noStrike" noProof="1" dirty="0">
                <a:latin typeface="黑体" panose="02010600030101010101" pitchFamily="49" charset="-122"/>
                <a:ea typeface="黑体" panose="02010600030101010101" pitchFamily="49" charset="-122"/>
              </a:rPr>
              <a:t>—— </a:t>
            </a:r>
            <a:r>
              <a:rPr lang="zh-CN" altLang="en-US" sz="5400" b="1" strike="noStrike" noProof="1" dirty="0">
                <a:ea typeface="黑体" panose="02010600030101010101" pitchFamily="49" charset="-122"/>
              </a:rPr>
              <a:t>完成方所有</a:t>
            </a:r>
            <a:endParaRPr lang="zh-CN" altLang="en-US" sz="5400" b="1" strike="noStrike" noProof="1" dirty="0">
              <a:ea typeface="黑体" panose="02010600030101010101" pitchFamily="49" charset="-122"/>
            </a:endParaRPr>
          </a:p>
          <a:p>
            <a:pPr eaLnBrk="1" fontAlgn="base" hangingPunct="1">
              <a:buNone/>
            </a:pPr>
            <a:endParaRPr lang="zh-CN" altLang="en-US" sz="4200" b="1" strike="noStrike" noProof="1" dirty="0">
              <a:ea typeface="黑体" panose="02010600030101010101" pitchFamily="49" charset="-122"/>
            </a:endParaRPr>
          </a:p>
          <a:p>
            <a:pPr eaLnBrk="1" fontAlgn="base" hangingPunct="1">
              <a:buNone/>
            </a:pPr>
            <a:r>
              <a:rPr lang="zh-CN" altLang="en-US" sz="5405" b="1" strike="noStrike" noProof="1" dirty="0">
                <a:ea typeface="黑体" panose="02010600030101010101" pitchFamily="49" charset="-122"/>
              </a:rPr>
              <a:t>                    </a:t>
            </a:r>
            <a:r>
              <a:rPr lang="zh-CN" altLang="en-US" sz="5400" b="1" strike="noStrike" noProof="1" dirty="0">
                <a:ea typeface="黑体" panose="02010600030101010101" pitchFamily="49" charset="-122"/>
              </a:rPr>
              <a:t>（合同优先）</a:t>
            </a:r>
            <a:endParaRPr lang="zh-CN" altLang="en-US" sz="5400" b="1" strike="noStrike" noProof="1" dirty="0">
              <a:ea typeface="黑体" panose="02010600030101010101" pitchFamily="49" charset="-122"/>
            </a:endParaRPr>
          </a:p>
          <a:p>
            <a:pPr eaLnBrk="1" fontAlgn="base" hangingPunct="1"/>
            <a:endParaRPr lang="en-US" altLang="zh-CN" strike="noStrike" noProof="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Rectangle 2"/>
          <p:cNvSpPr>
            <a:spLocks noGrp="1"/>
          </p:cNvSpPr>
          <p:nvPr>
            <p:ph type="title"/>
          </p:nvPr>
        </p:nvSpPr>
        <p:spPr/>
        <p:txBody>
          <a:bodyPr vert="horz" wrap="square" lIns="137232" tIns="68616" rIns="137232" bIns="68616" anchor="b"/>
          <a:p>
            <a:pPr lvl="0" eaLnBrk="1" fontAlgn="base" hangingPunct="1"/>
            <a:r>
              <a:rPr lang="zh-CN" altLang="en-US" sz="6605" b="1" strike="noStrike" noProof="1" dirty="0">
                <a:latin typeface="微软雅黑" panose="020B0503020204020204" pitchFamily="34" charset="-122"/>
                <a:ea typeface="微软雅黑" panose="020B0503020204020204" pitchFamily="34" charset="-122"/>
              </a:rPr>
              <a:t>目 录</a:t>
            </a:r>
            <a:endParaRPr lang="zh-CN" altLang="en-US" b="1" strike="noStrike" noProof="1" dirty="0">
              <a:latin typeface="微软雅黑" panose="020B0503020204020204" pitchFamily="34" charset="-122"/>
              <a:ea typeface="微软雅黑" panose="020B0503020204020204" pitchFamily="34" charset="-122"/>
            </a:endParaRPr>
          </a:p>
        </p:txBody>
      </p:sp>
      <p:sp>
        <p:nvSpPr>
          <p:cNvPr id="4099" name="Rectangle 3"/>
          <p:cNvSpPr>
            <a:spLocks noGrp="1"/>
          </p:cNvSpPr>
          <p:nvPr>
            <p:ph type="body"/>
          </p:nvPr>
        </p:nvSpPr>
        <p:spPr>
          <a:xfrm>
            <a:off x="2844800" y="3051175"/>
            <a:ext cx="12471400" cy="5970588"/>
          </a:xfrm>
        </p:spPr>
        <p:txBody>
          <a:bodyPr vert="horz" wrap="square" lIns="137232" tIns="68616" rIns="137232" bIns="68616" anchor="t"/>
          <a:p>
            <a:pPr lvl="0" eaLnBrk="1" fontAlgn="base" hangingPunct="1">
              <a:buNone/>
            </a:pPr>
            <a:r>
              <a:rPr lang="en-US" altLang="zh-CN" sz="2400" b="1" strike="noStrike" noProof="1" dirty="0">
                <a:ea typeface="微软雅黑" panose="020B0503020204020204" pitchFamily="34" charset="-122"/>
              </a:rPr>
              <a:t> </a:t>
            </a:r>
            <a:endParaRPr lang="en-US" altLang="zh-CN" sz="2400" b="1" strike="noStrike" noProof="1" dirty="0">
              <a:ea typeface="微软雅黑" panose="020B0503020204020204" pitchFamily="34" charset="-122"/>
            </a:endParaRPr>
          </a:p>
          <a:p>
            <a:pPr lvl="0" eaLnBrk="1" fontAlgn="base" hangingPunct="1"/>
            <a:r>
              <a:rPr lang="zh-CN" altLang="en-US" sz="5400" b="1" strike="noStrike" noProof="1" dirty="0">
                <a:ea typeface="黑体" panose="02010600030101010101" pitchFamily="49" charset="-122"/>
              </a:rPr>
              <a:t>什么是知识产权</a:t>
            </a:r>
            <a:endParaRPr lang="zh-CN" altLang="en-US" sz="5400" b="1" strike="noStrike" noProof="1" dirty="0">
              <a:ea typeface="黑体" panose="02010600030101010101" pitchFamily="49" charset="-122"/>
            </a:endParaRPr>
          </a:p>
          <a:p>
            <a:pPr lvl="0" eaLnBrk="1" fontAlgn="base" hangingPunct="1"/>
            <a:r>
              <a:rPr lang="zh-CN" altLang="en-US" sz="5400" b="1" strike="noStrike" noProof="1" dirty="0">
                <a:ea typeface="黑体" panose="02010600030101010101" pitchFamily="49" charset="-122"/>
              </a:rPr>
              <a:t>知识产权包含的内容</a:t>
            </a:r>
            <a:endParaRPr lang="zh-CN" altLang="en-US" sz="5400" b="1" strike="noStrike" noProof="1" dirty="0">
              <a:ea typeface="黑体" panose="02010600030101010101" pitchFamily="49" charset="-122"/>
            </a:endParaRPr>
          </a:p>
          <a:p>
            <a:pPr lvl="0" eaLnBrk="1" fontAlgn="base" hangingPunct="1"/>
            <a:r>
              <a:rPr lang="zh-CN" altLang="en-US" sz="5400" b="1" strike="noStrike" noProof="1" dirty="0">
                <a:ea typeface="黑体" panose="02010600030101010101" pitchFamily="49" charset="-122"/>
              </a:rPr>
              <a:t>知识产权发展趋势</a:t>
            </a:r>
            <a:endParaRPr lang="zh-CN" altLang="en-US" sz="5400" b="1" strike="noStrike" noProof="1" dirty="0">
              <a:ea typeface="黑体" panose="02010600030101010101" pitchFamily="49" charset="-122"/>
            </a:endParaRPr>
          </a:p>
          <a:p>
            <a:pPr lvl="0" eaLnBrk="1" fontAlgn="base" hangingPunct="1"/>
            <a:r>
              <a:rPr lang="zh-CN" altLang="en-US" sz="5400" b="1" strike="noStrike" noProof="1" dirty="0">
                <a:ea typeface="黑体" panose="02010600030101010101" pitchFamily="49" charset="-122"/>
              </a:rPr>
              <a:t>知识产权的特点</a:t>
            </a:r>
            <a:endParaRPr lang="zh-CN" altLang="en-US" sz="5400" b="1" strike="noStrike" noProof="1" dirty="0">
              <a:ea typeface="黑体" panose="02010600030101010101" pitchFamily="49" charset="-122"/>
            </a:endParaRPr>
          </a:p>
          <a:p>
            <a:pPr lvl="0" eaLnBrk="1" fontAlgn="base" hangingPunct="1"/>
            <a:r>
              <a:rPr lang="zh-CN" altLang="en-US" sz="5400" b="1" strike="noStrike" noProof="1" dirty="0">
                <a:ea typeface="黑体" panose="02010600030101010101" pitchFamily="49" charset="-122"/>
              </a:rPr>
              <a:t>知识产权保护促进龙江经济快速增长</a:t>
            </a:r>
            <a:endParaRPr lang="zh-CN" altLang="en-US" sz="5400" b="1" strike="noStrike" noProof="1" dirty="0">
              <a:ea typeface="黑体" panose="02010600030101010101" pitchFamily="49" charset="-122"/>
            </a:endParaRPr>
          </a:p>
          <a:p>
            <a:pPr lvl="0" eaLnBrk="1" fontAlgn="base" hangingPunct="1"/>
            <a:endParaRPr lang="zh-CN" altLang="en-US" b="1" strike="noStrike" noProof="1" dirty="0">
              <a:ea typeface="黑体" panose="02010600030101010101" pitchFamily="49"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Rectangle 2"/>
          <p:cNvSpPr>
            <a:spLocks noGrp="1"/>
          </p:cNvSpPr>
          <p:nvPr>
            <p:ph type="title"/>
          </p:nvPr>
        </p:nvSpPr>
        <p:spPr>
          <a:xfrm>
            <a:off x="2487613" y="923925"/>
            <a:ext cx="155860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专利权人与发明人享有的权利不同</a:t>
            </a:r>
            <a:endParaRPr lang="zh-CN" altLang="en-US" b="1" dirty="0">
              <a:latin typeface="微软雅黑" panose="020B0503020204020204" pitchFamily="34" charset="-122"/>
              <a:ea typeface="微软雅黑" panose="020B0503020204020204" pitchFamily="34" charset="-122"/>
            </a:endParaRPr>
          </a:p>
        </p:txBody>
      </p:sp>
      <p:pic>
        <p:nvPicPr>
          <p:cNvPr id="23554" name="内容占位符 1"/>
          <p:cNvPicPr>
            <a:picLocks noChangeAspect="1"/>
          </p:cNvPicPr>
          <p:nvPr>
            <p:ph idx="1"/>
          </p:nvPr>
        </p:nvPicPr>
        <p:blipFill>
          <a:blip r:embed="rId1"/>
          <a:stretch>
            <a:fillRect/>
          </a:stretch>
        </p:blipFill>
        <p:spPr>
          <a:xfrm>
            <a:off x="1746250" y="5437188"/>
            <a:ext cx="7927975" cy="4283075"/>
          </a:xfrm>
        </p:spPr>
      </p:pic>
      <p:sp>
        <p:nvSpPr>
          <p:cNvPr id="23555" name="圆角矩形标注 2"/>
          <p:cNvSpPr/>
          <p:nvPr/>
        </p:nvSpPr>
        <p:spPr>
          <a:xfrm>
            <a:off x="9037638" y="3146425"/>
            <a:ext cx="6507162" cy="3127375"/>
          </a:xfrm>
          <a:prstGeom prst="wedgeRoundRectCallout">
            <a:avLst>
              <a:gd name="adj1" fmla="val -61574"/>
              <a:gd name="adj2" fmla="val 41301"/>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3556" name="文本框 3"/>
          <p:cNvSpPr txBox="1"/>
          <p:nvPr/>
        </p:nvSpPr>
        <p:spPr>
          <a:xfrm>
            <a:off x="9109075" y="3146425"/>
            <a:ext cx="6364288" cy="3014663"/>
          </a:xfrm>
          <a:prstGeom prst="rect">
            <a:avLst/>
          </a:prstGeom>
          <a:noFill/>
          <a:ln w="9525">
            <a:noFill/>
          </a:ln>
        </p:spPr>
        <p:txBody>
          <a:bodyPr>
            <a:spAutoFit/>
          </a:bodyPr>
          <a:p>
            <a:pPr>
              <a:lnSpc>
                <a:spcPct val="120000"/>
              </a:lnSpc>
            </a:pPr>
            <a:r>
              <a:rPr lang="en-US" altLang="zh-CN" sz="3200">
                <a:latin typeface="Tahoma" panose="020B0604030504040204" pitchFamily="34" charset="0"/>
              </a:rPr>
              <a:t>      </a:t>
            </a:r>
            <a:r>
              <a:rPr lang="zh-CN" altLang="en-US" sz="3200" b="1">
                <a:latin typeface="Tahoma" panose="020B0604030504040204" pitchFamily="34" charset="0"/>
              </a:rPr>
              <a:t>我的职务发明申请取得了专利权。我是职务发明人，我享有署名权和获得必要报酬的权利，但我无权占有、使用和处分专利，不能擅自转让专利获取利益。</a:t>
            </a:r>
            <a:endParaRPr lang="zh-CN" altLang="en-US" sz="3200" b="1">
              <a:latin typeface="Tahoma" panose="020B060403050404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Rectangle 2"/>
          <p:cNvSpPr>
            <a:spLocks noGrp="1"/>
          </p:cNvSpPr>
          <p:nvPr>
            <p:ph type="title"/>
          </p:nvPr>
        </p:nvSpPr>
        <p:spPr>
          <a:xfrm>
            <a:off x="2686050" y="1471613"/>
            <a:ext cx="14027150" cy="1169987"/>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专利权人与发明人享有的权利不同</a:t>
            </a:r>
            <a:endParaRPr lang="zh-CN" altLang="en-US" b="1" dirty="0">
              <a:latin typeface="微软雅黑" panose="020B0503020204020204" pitchFamily="34" charset="-122"/>
              <a:ea typeface="微软雅黑" panose="020B0503020204020204" pitchFamily="34" charset="-122"/>
            </a:endParaRPr>
          </a:p>
        </p:txBody>
      </p:sp>
      <p:pic>
        <p:nvPicPr>
          <p:cNvPr id="24578" name="内容占位符 1"/>
          <p:cNvPicPr>
            <a:picLocks noChangeAspect="1"/>
          </p:cNvPicPr>
          <p:nvPr>
            <p:ph idx="1"/>
          </p:nvPr>
        </p:nvPicPr>
        <p:blipFill>
          <a:blip r:embed="rId1"/>
          <a:stretch>
            <a:fillRect/>
          </a:stretch>
        </p:blipFill>
        <p:spPr>
          <a:xfrm>
            <a:off x="1230313" y="5299075"/>
            <a:ext cx="7837487" cy="4438650"/>
          </a:xfrm>
        </p:spPr>
      </p:pic>
      <p:sp>
        <p:nvSpPr>
          <p:cNvPr id="24579" name="圆角矩形标注 2"/>
          <p:cNvSpPr/>
          <p:nvPr/>
        </p:nvSpPr>
        <p:spPr>
          <a:xfrm>
            <a:off x="7929563" y="2998788"/>
            <a:ext cx="7499350" cy="3016250"/>
          </a:xfrm>
          <a:prstGeom prst="wedgeRoundRectCallout">
            <a:avLst>
              <a:gd name="adj1" fmla="val -51565"/>
              <a:gd name="adj2" fmla="val 77907"/>
              <a:gd name="adj3" fmla="val 16667"/>
            </a:avLst>
          </a:prstGeom>
          <a:noFill/>
          <a:ln w="38100" cap="flat" cmpd="sng">
            <a:solidFill>
              <a:schemeClr val="tx1"/>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4580" name="文本框 3"/>
          <p:cNvSpPr txBox="1"/>
          <p:nvPr/>
        </p:nvSpPr>
        <p:spPr>
          <a:xfrm>
            <a:off x="8077200" y="2927350"/>
            <a:ext cx="7351713" cy="3016250"/>
          </a:xfrm>
          <a:prstGeom prst="rect">
            <a:avLst/>
          </a:prstGeom>
          <a:noFill/>
          <a:ln w="9525">
            <a:noFill/>
          </a:ln>
        </p:spPr>
        <p:txBody>
          <a:bodyPr>
            <a:spAutoFit/>
          </a:bodyPr>
          <a:p>
            <a:pPr>
              <a:lnSpc>
                <a:spcPct val="120000"/>
              </a:lnSpc>
            </a:pPr>
            <a:r>
              <a:rPr lang="en-US" altLang="zh-CN" sz="3200" b="1">
                <a:latin typeface="Tahoma" panose="020B0604030504040204" pitchFamily="34" charset="0"/>
              </a:rPr>
              <a:t>       </a:t>
            </a:r>
            <a:r>
              <a:rPr lang="zh-CN" altLang="en-US" sz="3200" b="1">
                <a:latin typeface="Tahoma" panose="020B0604030504040204" pitchFamily="34" charset="0"/>
              </a:rPr>
              <a:t>我是非职务发明人，申请专利的权利属于我，专利权也属于我。只有我才能占有、使用和处分该专利。我即可出售专利，又可以转让专利技术使用权或自己实施专利，由此获得经济利益。</a:t>
            </a:r>
            <a:endParaRPr lang="zh-CN" altLang="en-US" sz="3200" b="1">
              <a:latin typeface="Tahoma" panose="020B060403050404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Rectangle 2"/>
          <p:cNvSpPr>
            <a:spLocks noGrp="1"/>
          </p:cNvSpPr>
          <p:nvPr>
            <p:ph type="title"/>
          </p:nvPr>
        </p:nvSpPr>
        <p:spPr/>
        <p:txBody>
          <a:bodyPr vert="horz" wrap="square" lIns="137232" tIns="68616" rIns="137232" bIns="68616" anchor="b"/>
          <a:p>
            <a:pPr eaLnBrk="1" fontAlgn="base" hangingPunct="1"/>
            <a:r>
              <a:rPr lang="zh-CN" altLang="en-US" sz="6600" b="1" strike="noStrike" noProof="1" dirty="0">
                <a:latin typeface="微软雅黑" panose="020B0503020204020204" pitchFamily="34" charset="-122"/>
                <a:ea typeface="微软雅黑" panose="020B0503020204020204" pitchFamily="34" charset="-122"/>
              </a:rPr>
              <a:t>专利先申请原则</a:t>
            </a:r>
            <a:r>
              <a:rPr lang="zh-CN" altLang="en-US" sz="6605" strike="noStrike" noProof="1" dirty="0"/>
              <a:t> </a:t>
            </a:r>
            <a:endParaRPr lang="zh-CN" altLang="en-US" strike="noStrike" noProof="1" dirty="0"/>
          </a:p>
        </p:txBody>
      </p:sp>
      <p:pic>
        <p:nvPicPr>
          <p:cNvPr id="25602" name="内容占位符 1"/>
          <p:cNvPicPr>
            <a:picLocks noChangeAspect="1"/>
          </p:cNvPicPr>
          <p:nvPr>
            <p:ph idx="1"/>
          </p:nvPr>
        </p:nvPicPr>
        <p:blipFill>
          <a:blip r:embed="rId1"/>
          <a:stretch>
            <a:fillRect/>
          </a:stretch>
        </p:blipFill>
        <p:spPr>
          <a:xfrm>
            <a:off x="2713038" y="4368800"/>
            <a:ext cx="2986087" cy="5226050"/>
          </a:xfrm>
        </p:spPr>
      </p:pic>
      <p:sp>
        <p:nvSpPr>
          <p:cNvPr id="25603" name="圆角矩形标注 2"/>
          <p:cNvSpPr/>
          <p:nvPr/>
        </p:nvSpPr>
        <p:spPr>
          <a:xfrm>
            <a:off x="7339013" y="2997200"/>
            <a:ext cx="8737600" cy="5303838"/>
          </a:xfrm>
          <a:prstGeom prst="wedgeRoundRectCallout">
            <a:avLst>
              <a:gd name="adj1" fmla="val -67995"/>
              <a:gd name="adj2" fmla="val -2296"/>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5604" name="文本框 3"/>
          <p:cNvSpPr txBox="1"/>
          <p:nvPr/>
        </p:nvSpPr>
        <p:spPr>
          <a:xfrm>
            <a:off x="7505700" y="3149600"/>
            <a:ext cx="8367713" cy="4770438"/>
          </a:xfrm>
          <a:prstGeom prst="rect">
            <a:avLst/>
          </a:prstGeom>
          <a:noFill/>
          <a:ln w="9525">
            <a:noFill/>
          </a:ln>
        </p:spPr>
        <p:txBody>
          <a:bodyPr>
            <a:spAutoFit/>
          </a:bodyPr>
          <a:p>
            <a:pPr algn="just">
              <a:lnSpc>
                <a:spcPct val="120000"/>
              </a:lnSpc>
            </a:pPr>
            <a:r>
              <a:rPr lang="en-US" altLang="zh-CN" sz="3200">
                <a:latin typeface="Tahoma" panose="020B0604030504040204" pitchFamily="34" charset="0"/>
              </a:rPr>
              <a:t>       </a:t>
            </a:r>
            <a:r>
              <a:rPr lang="zh-CN" altLang="en-US" sz="3200" b="1">
                <a:latin typeface="Tahoma" panose="020B0604030504040204" pitchFamily="34" charset="0"/>
              </a:rPr>
              <a:t>在我国，审批专利采用先申请原则，即两个以上的申请人向专利局提出同样的申请，专利权授予最先申请专利的个人或单位。因此申请人应及时将其发明申请专利，以防他人抢先申请，由于申请专利的技术必须具有新颖性，因此发明人有了技术成果之后，应首先申请专利，再发表论文。以免因过早公开技术而丧失申请专利的机会。</a:t>
            </a:r>
            <a:endParaRPr lang="zh-CN" altLang="en-US" sz="3200" b="1">
              <a:latin typeface="Tahoma" panose="020B060403050404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Rectangle 2"/>
          <p:cNvSpPr>
            <a:spLocks noGrp="1"/>
          </p:cNvSpPr>
          <p:nvPr>
            <p:ph type="title"/>
          </p:nvPr>
        </p:nvSpPr>
        <p:spPr>
          <a:xfrm>
            <a:off x="2741613" y="993775"/>
            <a:ext cx="11695112" cy="1716088"/>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申请专利的时机选择</a:t>
            </a:r>
            <a:endParaRPr lang="zh-CN" altLang="en-US" b="1" dirty="0">
              <a:latin typeface="微软雅黑" panose="020B0503020204020204" pitchFamily="34" charset="-122"/>
              <a:ea typeface="微软雅黑" panose="020B0503020204020204" pitchFamily="34" charset="-122"/>
            </a:endParaRPr>
          </a:p>
        </p:txBody>
      </p:sp>
      <p:sp>
        <p:nvSpPr>
          <p:cNvPr id="26626" name="Rectangle 3"/>
          <p:cNvSpPr>
            <a:spLocks noGrp="1"/>
          </p:cNvSpPr>
          <p:nvPr>
            <p:ph idx="1"/>
          </p:nvPr>
        </p:nvSpPr>
        <p:spPr>
          <a:xfrm>
            <a:off x="2565400" y="6829425"/>
            <a:ext cx="9437688" cy="2695575"/>
          </a:xfrm>
        </p:spPr>
        <p:txBody>
          <a:bodyPr wrap="square" lIns="137232" tIns="68616" rIns="137232" bIns="68616" anchor="t" anchorCtr="0"/>
          <a:p>
            <a:pPr marL="19050" indent="0" algn="just" eaLnBrk="1" hangingPunct="1">
              <a:lnSpc>
                <a:spcPct val="130000"/>
              </a:lnSpc>
              <a:buNone/>
            </a:pPr>
            <a:r>
              <a:rPr lang="en-US" altLang="zh-CN" sz="400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一项发明创造做出来后</a:t>
            </a:r>
            <a:r>
              <a:rPr lang="en-US" altLang="zh-CN" sz="4000" b="1">
                <a:latin typeface="微软雅黑" panose="020B0503020204020204" pitchFamily="34" charset="-122"/>
                <a:ea typeface="微软雅黑" panose="020B0503020204020204" pitchFamily="34" charset="-122"/>
              </a:rPr>
              <a:t>,</a:t>
            </a:r>
            <a:r>
              <a:rPr lang="zh-CN" altLang="en-US" sz="4000" b="1" dirty="0">
                <a:latin typeface="微软雅黑" panose="020B0503020204020204" pitchFamily="34" charset="-122"/>
                <a:ea typeface="微软雅黑" panose="020B0503020204020204" pitchFamily="34" charset="-122"/>
              </a:rPr>
              <a:t>首先应想到申报专利，然后再考虑实施或转让。如果要发表论文也需在申请专利之后。</a:t>
            </a:r>
            <a:endParaRPr lang="en-US" altLang="zh-CN" sz="4000" b="1">
              <a:latin typeface="微软雅黑" panose="020B0503020204020204" pitchFamily="34" charset="-122"/>
              <a:ea typeface="微软雅黑" panose="020B0503020204020204" pitchFamily="34" charset="-122"/>
            </a:endParaRPr>
          </a:p>
        </p:txBody>
      </p:sp>
      <p:pic>
        <p:nvPicPr>
          <p:cNvPr id="26627" name="图片 1"/>
          <p:cNvPicPr>
            <a:picLocks noChangeAspect="1"/>
          </p:cNvPicPr>
          <p:nvPr/>
        </p:nvPicPr>
        <p:blipFill>
          <a:blip r:embed="rId1"/>
          <a:stretch>
            <a:fillRect/>
          </a:stretch>
        </p:blipFill>
        <p:spPr>
          <a:xfrm>
            <a:off x="1446213" y="3643313"/>
            <a:ext cx="2074862" cy="3005137"/>
          </a:xfrm>
          <a:prstGeom prst="rect">
            <a:avLst/>
          </a:prstGeom>
          <a:noFill/>
          <a:ln w="9525">
            <a:noFill/>
          </a:ln>
        </p:spPr>
      </p:pic>
      <p:sp>
        <p:nvSpPr>
          <p:cNvPr id="26628" name="椭圆形标注 2"/>
          <p:cNvSpPr/>
          <p:nvPr/>
        </p:nvSpPr>
        <p:spPr>
          <a:xfrm>
            <a:off x="3521075" y="3071813"/>
            <a:ext cx="4557713" cy="1420812"/>
          </a:xfrm>
          <a:prstGeom prst="wedgeEllipseCallout">
            <a:avLst>
              <a:gd name="adj1" fmla="val -48185"/>
              <a:gd name="adj2" fmla="val 77301"/>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6629" name="文本框 3"/>
          <p:cNvSpPr txBox="1"/>
          <p:nvPr/>
        </p:nvSpPr>
        <p:spPr>
          <a:xfrm>
            <a:off x="3619500" y="3268663"/>
            <a:ext cx="4083050" cy="915987"/>
          </a:xfrm>
          <a:prstGeom prst="rect">
            <a:avLst/>
          </a:prstGeom>
          <a:noFill/>
          <a:ln w="9525">
            <a:noFill/>
          </a:ln>
        </p:spPr>
        <p:txBody>
          <a:bodyPr>
            <a:spAutoFit/>
          </a:bodyPr>
          <a:p>
            <a:pPr algn="just"/>
            <a:r>
              <a:rPr lang="en-US" altLang="zh-CN" sz="2700" b="1">
                <a:latin typeface="Tahoma" panose="020B0604030504040204" pitchFamily="34" charset="0"/>
              </a:rPr>
              <a:t>       </a:t>
            </a:r>
            <a:r>
              <a:rPr lang="zh-CN" altLang="en-US" sz="2700" b="1">
                <a:latin typeface="Tahoma" panose="020B0604030504040204" pitchFamily="34" charset="0"/>
              </a:rPr>
              <a:t>有了技术成果先申请专利还是先发表论文？</a:t>
            </a:r>
            <a:endParaRPr lang="zh-CN" altLang="en-US" sz="2700" b="1">
              <a:latin typeface="Tahoma" panose="020B0604030504040204" pitchFamily="34" charset="0"/>
            </a:endParaRPr>
          </a:p>
        </p:txBody>
      </p:sp>
      <p:pic>
        <p:nvPicPr>
          <p:cNvPr id="26630" name="图片 1"/>
          <p:cNvPicPr>
            <a:picLocks noChangeAspect="1"/>
          </p:cNvPicPr>
          <p:nvPr/>
        </p:nvPicPr>
        <p:blipFill>
          <a:blip r:embed="rId2"/>
          <a:stretch>
            <a:fillRect/>
          </a:stretch>
        </p:blipFill>
        <p:spPr>
          <a:xfrm>
            <a:off x="12620625" y="6100763"/>
            <a:ext cx="4876800" cy="3629025"/>
          </a:xfrm>
          <a:prstGeom prst="rect">
            <a:avLst/>
          </a:prstGeom>
          <a:noFill/>
          <a:ln w="9525">
            <a:noFill/>
          </a:ln>
        </p:spPr>
      </p:pic>
      <p:sp>
        <p:nvSpPr>
          <p:cNvPr id="26631" name="椭圆形标注 2"/>
          <p:cNvSpPr/>
          <p:nvPr/>
        </p:nvSpPr>
        <p:spPr>
          <a:xfrm>
            <a:off x="8991600" y="2833688"/>
            <a:ext cx="5445125" cy="3079750"/>
          </a:xfrm>
          <a:prstGeom prst="wedgeEllipseCallout">
            <a:avLst>
              <a:gd name="adj1" fmla="val 55852"/>
              <a:gd name="adj2" fmla="val 59088"/>
            </a:avLst>
          </a:prstGeom>
          <a:noFill/>
          <a:ln w="38100" cap="flat" cmpd="sng">
            <a:solidFill>
              <a:schemeClr val="tx1"/>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6632" name="文本框 3"/>
          <p:cNvSpPr txBox="1"/>
          <p:nvPr/>
        </p:nvSpPr>
        <p:spPr>
          <a:xfrm>
            <a:off x="9405938" y="3197225"/>
            <a:ext cx="4524375" cy="2268538"/>
          </a:xfrm>
          <a:prstGeom prst="rect">
            <a:avLst/>
          </a:prstGeom>
          <a:noFill/>
          <a:ln w="9525">
            <a:noFill/>
          </a:ln>
        </p:spPr>
        <p:txBody>
          <a:bodyPr>
            <a:spAutoFit/>
          </a:bodyPr>
          <a:p>
            <a:pPr algn="just">
              <a:lnSpc>
                <a:spcPct val="110000"/>
              </a:lnSpc>
            </a:pPr>
            <a:r>
              <a:rPr lang="en-US" altLang="zh-CN" sz="2400">
                <a:latin typeface="Tahoma" panose="020B0604030504040204" pitchFamily="34" charset="0"/>
              </a:rPr>
              <a:t>      </a:t>
            </a:r>
            <a:r>
              <a:rPr lang="zh-CN" altLang="en-US" sz="2600" b="1">
                <a:latin typeface="Tahoma" panose="020B0604030504040204" pitchFamily="34" charset="0"/>
              </a:rPr>
              <a:t>我既想要荣誉，又想要市场和效益，我应当先申请专利再发表论文，否则就会因丧失新颖性而无法申请专利了，多年的心血就会付诸东流。</a:t>
            </a:r>
            <a:endParaRPr lang="zh-CN" altLang="en-US" sz="2600" b="1">
              <a:latin typeface="Tahoma" panose="020B060403050404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Rectangle 2"/>
          <p:cNvSpPr>
            <a:spLocks noGrp="1"/>
          </p:cNvSpPr>
          <p:nvPr>
            <p:ph type="title"/>
          </p:nvPr>
        </p:nvSpPr>
        <p:spPr>
          <a:xfrm>
            <a:off x="2803525" y="927100"/>
            <a:ext cx="6762750" cy="1714500"/>
          </a:xfrm>
        </p:spPr>
        <p:txBody>
          <a:bodyPr wrap="square" lIns="137232" tIns="68616" rIns="137232" bIns="68616" anchor="b" anchorCtr="0"/>
          <a:p>
            <a:pPr eaLnBrk="1" hangingPunct="1"/>
            <a:r>
              <a:rPr lang="zh-CN" altLang="en-US" b="1" dirty="0">
                <a:ea typeface="微软雅黑" panose="020B0503020204020204" pitchFamily="34" charset="-122"/>
              </a:rPr>
              <a:t>专利申请的类型</a:t>
            </a:r>
            <a:endParaRPr lang="zh-CN" altLang="en-US" b="1" dirty="0">
              <a:ea typeface="微软雅黑" panose="020B0503020204020204" pitchFamily="34" charset="-122"/>
            </a:endParaRPr>
          </a:p>
        </p:txBody>
      </p:sp>
      <p:pic>
        <p:nvPicPr>
          <p:cNvPr id="27650" name="内容占位符 1"/>
          <p:cNvPicPr>
            <a:picLocks noChangeAspect="1"/>
          </p:cNvPicPr>
          <p:nvPr>
            <p:ph idx="1"/>
          </p:nvPr>
        </p:nvPicPr>
        <p:blipFill>
          <a:blip r:embed="rId1"/>
          <a:stretch>
            <a:fillRect/>
          </a:stretch>
        </p:blipFill>
        <p:spPr>
          <a:xfrm>
            <a:off x="2536825" y="4103688"/>
            <a:ext cx="4640263" cy="5476875"/>
          </a:xfrm>
        </p:spPr>
      </p:pic>
      <p:sp>
        <p:nvSpPr>
          <p:cNvPr id="27651" name="椭圆形标注 2"/>
          <p:cNvSpPr/>
          <p:nvPr/>
        </p:nvSpPr>
        <p:spPr>
          <a:xfrm>
            <a:off x="5462588" y="3048000"/>
            <a:ext cx="3602037" cy="2368550"/>
          </a:xfrm>
          <a:prstGeom prst="wedgeEllipseCallout">
            <a:avLst>
              <a:gd name="adj1" fmla="val -58704"/>
              <a:gd name="adj2" fmla="val 57449"/>
            </a:avLst>
          </a:prstGeom>
          <a:noFill/>
          <a:ln w="38100" cap="flat" cmpd="sng">
            <a:solidFill>
              <a:srgbClr val="C0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7652" name="文本框 3"/>
          <p:cNvSpPr txBox="1"/>
          <p:nvPr/>
        </p:nvSpPr>
        <p:spPr>
          <a:xfrm>
            <a:off x="5534025" y="3419475"/>
            <a:ext cx="3260725" cy="1798638"/>
          </a:xfrm>
          <a:prstGeom prst="rect">
            <a:avLst/>
          </a:prstGeom>
          <a:noFill/>
          <a:ln w="9525">
            <a:noFill/>
          </a:ln>
        </p:spPr>
        <p:txBody>
          <a:bodyPr>
            <a:spAutoFit/>
          </a:bodyPr>
          <a:p>
            <a:pPr algn="ctr"/>
            <a:r>
              <a:rPr lang="en-US" altLang="zh-CN" sz="2800">
                <a:latin typeface="Tahoma" panose="020B0604030504040204" pitchFamily="34" charset="0"/>
              </a:rPr>
              <a:t>      </a:t>
            </a:r>
            <a:r>
              <a:rPr lang="zh-CN" altLang="en-US" sz="2800" b="1">
                <a:latin typeface="Tahoma" panose="020B0604030504040204" pitchFamily="34" charset="0"/>
              </a:rPr>
              <a:t>在我国，专利包括发明专利，实用新型专利和外观设计专利。</a:t>
            </a:r>
            <a:endParaRPr lang="zh-CN" altLang="en-US" sz="2800" b="1">
              <a:latin typeface="Tahoma" panose="020B0604030504040204" pitchFamily="34" charset="0"/>
            </a:endParaRPr>
          </a:p>
        </p:txBody>
      </p:sp>
      <p:pic>
        <p:nvPicPr>
          <p:cNvPr id="27653" name="图片 4"/>
          <p:cNvPicPr>
            <a:picLocks noChangeAspect="1"/>
          </p:cNvPicPr>
          <p:nvPr/>
        </p:nvPicPr>
        <p:blipFill>
          <a:blip r:embed="rId2"/>
          <a:stretch>
            <a:fillRect/>
          </a:stretch>
        </p:blipFill>
        <p:spPr>
          <a:xfrm>
            <a:off x="13538200" y="4959350"/>
            <a:ext cx="2436813" cy="4378325"/>
          </a:xfrm>
          <a:prstGeom prst="rect">
            <a:avLst/>
          </a:prstGeom>
          <a:noFill/>
          <a:ln w="9525">
            <a:noFill/>
          </a:ln>
        </p:spPr>
      </p:pic>
      <p:sp>
        <p:nvSpPr>
          <p:cNvPr id="27654" name="椭圆形标注 5"/>
          <p:cNvSpPr/>
          <p:nvPr/>
        </p:nvSpPr>
        <p:spPr>
          <a:xfrm>
            <a:off x="10226675" y="4425950"/>
            <a:ext cx="3311525" cy="1117600"/>
          </a:xfrm>
          <a:prstGeom prst="wedgeEllipseCallout">
            <a:avLst>
              <a:gd name="adj1" fmla="val 61810"/>
              <a:gd name="adj2" fmla="val 60139"/>
            </a:avLst>
          </a:prstGeom>
          <a:noFill/>
          <a:ln w="38100" cap="flat" cmpd="sng">
            <a:solidFill>
              <a:schemeClr val="tx1"/>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7655" name="文本框 6"/>
          <p:cNvSpPr txBox="1"/>
          <p:nvPr/>
        </p:nvSpPr>
        <p:spPr>
          <a:xfrm>
            <a:off x="10539413" y="4700588"/>
            <a:ext cx="2684462" cy="517525"/>
          </a:xfrm>
          <a:prstGeom prst="rect">
            <a:avLst/>
          </a:prstGeom>
          <a:noFill/>
          <a:ln w="9525">
            <a:noFill/>
          </a:ln>
        </p:spPr>
        <p:txBody>
          <a:bodyPr wrap="none">
            <a:spAutoFit/>
          </a:bodyPr>
          <a:p>
            <a:r>
              <a:rPr lang="zh-CN" altLang="en-US" sz="2800" b="1">
                <a:latin typeface="Tahoma" panose="020B0604030504040204" pitchFamily="34" charset="0"/>
              </a:rPr>
              <a:t>哦，有三个种类</a:t>
            </a:r>
            <a:endParaRPr lang="zh-CN" altLang="en-US" sz="2800" b="1">
              <a:latin typeface="Tahoma" panose="020B060403050404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Rectangle 2"/>
          <p:cNvSpPr>
            <a:spLocks noGrp="1"/>
          </p:cNvSpPr>
          <p:nvPr>
            <p:ph type="title"/>
          </p:nvPr>
        </p:nvSpPr>
        <p:spPr>
          <a:xfrm>
            <a:off x="2589213" y="927100"/>
            <a:ext cx="42068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发明专利</a:t>
            </a:r>
            <a:endParaRPr lang="zh-CN" altLang="en-US" b="1" dirty="0">
              <a:latin typeface="微软雅黑" panose="020B0503020204020204" pitchFamily="34" charset="-122"/>
              <a:ea typeface="微软雅黑" panose="020B0503020204020204" pitchFamily="34" charset="-122"/>
            </a:endParaRPr>
          </a:p>
        </p:txBody>
      </p:sp>
      <p:sp>
        <p:nvSpPr>
          <p:cNvPr id="28674" name="Rectangle 8"/>
          <p:cNvSpPr/>
          <p:nvPr/>
        </p:nvSpPr>
        <p:spPr>
          <a:xfrm>
            <a:off x="2085975" y="3201988"/>
            <a:ext cx="5653088" cy="3779837"/>
          </a:xfrm>
          <a:prstGeom prst="rect">
            <a:avLst/>
          </a:prstGeom>
          <a:noFill/>
          <a:ln w="9525">
            <a:noFill/>
          </a:ln>
        </p:spPr>
        <p:txBody>
          <a:bodyPr>
            <a:spAutoFit/>
          </a:bodyPr>
          <a:p>
            <a:r>
              <a:rPr lang="en-US" altLang="zh-CN" sz="4000" b="1">
                <a:latin typeface="黑体" panose="02010600030101010101" pitchFamily="49" charset="-122"/>
              </a:rPr>
              <a:t>    1</a:t>
            </a:r>
            <a:r>
              <a:rPr lang="zh-CN" altLang="en-US" sz="4000" b="1" dirty="0">
                <a:latin typeface="黑体" panose="02010600030101010101" pitchFamily="49" charset="-122"/>
              </a:rPr>
              <a:t>、发明是一项新的技术方案。</a:t>
            </a:r>
            <a:endParaRPr lang="zh-CN" altLang="en-US" sz="4000" b="1" dirty="0">
              <a:latin typeface="黑体" panose="02010600030101010101" pitchFamily="49" charset="-122"/>
            </a:endParaRPr>
          </a:p>
          <a:p>
            <a:endParaRPr lang="zh-CN" altLang="en-US" sz="4000" b="1" dirty="0">
              <a:latin typeface="黑体" panose="02010600030101010101" pitchFamily="49" charset="-122"/>
            </a:endParaRPr>
          </a:p>
          <a:p>
            <a:r>
              <a:rPr lang="en-US" altLang="zh-CN" sz="4000" b="1">
                <a:latin typeface="黑体" panose="02010600030101010101" pitchFamily="49" charset="-122"/>
              </a:rPr>
              <a:t>    2</a:t>
            </a:r>
            <a:r>
              <a:rPr lang="zh-CN" altLang="en-US" sz="4000" b="1" dirty="0">
                <a:latin typeface="黑体" panose="02010600030101010101" pitchFamily="49" charset="-122"/>
              </a:rPr>
              <a:t>、发明分为产品发明和方法发明两大类型。</a:t>
            </a:r>
            <a:endParaRPr lang="zh-CN" altLang="en-US" sz="4000" b="1" dirty="0">
              <a:latin typeface="黑体" panose="02010600030101010101" pitchFamily="49" charset="-122"/>
            </a:endParaRPr>
          </a:p>
          <a:p>
            <a:endParaRPr lang="en-US" altLang="zh-CN" sz="4200" b="1">
              <a:latin typeface="Tahoma" panose="020B0604030504040204" pitchFamily="34" charset="0"/>
              <a:ea typeface="微软雅黑" panose="020B0503020204020204" pitchFamily="34" charset="-122"/>
            </a:endParaRPr>
          </a:p>
        </p:txBody>
      </p:sp>
      <p:pic>
        <p:nvPicPr>
          <p:cNvPr id="28675" name="图片 3"/>
          <p:cNvPicPr>
            <a:picLocks noChangeAspect="1"/>
          </p:cNvPicPr>
          <p:nvPr/>
        </p:nvPicPr>
        <p:blipFill>
          <a:blip r:embed="rId1"/>
          <a:stretch>
            <a:fillRect/>
          </a:stretch>
        </p:blipFill>
        <p:spPr>
          <a:xfrm>
            <a:off x="7545388" y="5505450"/>
            <a:ext cx="4329112" cy="3702050"/>
          </a:xfrm>
          <a:prstGeom prst="rect">
            <a:avLst/>
          </a:prstGeom>
          <a:noFill/>
          <a:ln w="9525">
            <a:noFill/>
          </a:ln>
        </p:spPr>
      </p:pic>
      <p:sp>
        <p:nvSpPr>
          <p:cNvPr id="28676" name="文本框 2"/>
          <p:cNvSpPr txBox="1"/>
          <p:nvPr/>
        </p:nvSpPr>
        <p:spPr>
          <a:xfrm>
            <a:off x="11561763" y="3279775"/>
            <a:ext cx="4349750" cy="2225675"/>
          </a:xfrm>
          <a:prstGeom prst="rect">
            <a:avLst/>
          </a:prstGeom>
          <a:noFill/>
          <a:ln w="9525">
            <a:noFill/>
          </a:ln>
        </p:spPr>
        <p:txBody>
          <a:bodyPr>
            <a:spAutoFit/>
          </a:bodyPr>
          <a:p>
            <a:pPr algn="just"/>
            <a:r>
              <a:rPr lang="en-US" altLang="zh-CN" sz="2800">
                <a:latin typeface="Tahoma" panose="020B0604030504040204" pitchFamily="34" charset="0"/>
              </a:rPr>
              <a:t>       </a:t>
            </a:r>
            <a:r>
              <a:rPr lang="zh-CN" altLang="en-US" sz="2800" b="1">
                <a:latin typeface="Tahoma" panose="020B0604030504040204" pitchFamily="34" charset="0"/>
              </a:rPr>
              <a:t>我是发明专利，我的技术含量最高，发明人所花费的创造性劳动最多。新产品及其制造方法，使用方法都可申请发明专利</a:t>
            </a:r>
            <a:r>
              <a:rPr lang="zh-CN" altLang="en-US" sz="2800">
                <a:latin typeface="Tahoma" panose="020B0604030504040204" pitchFamily="34" charset="0"/>
              </a:rPr>
              <a:t>。</a:t>
            </a:r>
            <a:endParaRPr lang="zh-CN" altLang="en-US" sz="2800">
              <a:latin typeface="Tahoma" panose="020B0604030504040204" pitchFamily="34" charset="0"/>
            </a:endParaRPr>
          </a:p>
        </p:txBody>
      </p:sp>
      <p:sp>
        <p:nvSpPr>
          <p:cNvPr id="28677" name="圆角矩形标注 1"/>
          <p:cNvSpPr/>
          <p:nvPr/>
        </p:nvSpPr>
        <p:spPr>
          <a:xfrm>
            <a:off x="11376025" y="3060700"/>
            <a:ext cx="4535488" cy="2663825"/>
          </a:xfrm>
          <a:prstGeom prst="wedgeRoundRectCallout">
            <a:avLst>
              <a:gd name="adj1" fmla="val -47102"/>
              <a:gd name="adj2" fmla="val 75648"/>
              <a:gd name="adj3" fmla="val 16667"/>
            </a:avLst>
          </a:prstGeom>
          <a:noFill/>
          <a:ln w="38100" cap="flat" cmpd="sng">
            <a:solidFill>
              <a:srgbClr val="C0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Rectangle 2"/>
          <p:cNvSpPr>
            <a:spLocks noGrp="1"/>
          </p:cNvSpPr>
          <p:nvPr>
            <p:ph type="title"/>
          </p:nvPr>
        </p:nvSpPr>
        <p:spPr>
          <a:xfrm>
            <a:off x="2517775" y="927100"/>
            <a:ext cx="454342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实用新型</a:t>
            </a:r>
            <a:endParaRPr lang="zh-CN" altLang="en-US" b="1" dirty="0">
              <a:latin typeface="微软雅黑" panose="020B0503020204020204" pitchFamily="34" charset="-122"/>
              <a:ea typeface="微软雅黑" panose="020B0503020204020204" pitchFamily="34" charset="-122"/>
            </a:endParaRPr>
          </a:p>
        </p:txBody>
      </p:sp>
      <p:sp>
        <p:nvSpPr>
          <p:cNvPr id="29698" name="Rectangle 3"/>
          <p:cNvSpPr>
            <a:spLocks noGrp="1"/>
          </p:cNvSpPr>
          <p:nvPr>
            <p:ph idx="1"/>
          </p:nvPr>
        </p:nvSpPr>
        <p:spPr>
          <a:xfrm>
            <a:off x="1698625" y="3144838"/>
            <a:ext cx="7550150" cy="4667250"/>
          </a:xfrm>
        </p:spPr>
        <p:txBody>
          <a:bodyPr wrap="square" lIns="137232" tIns="68616" rIns="137232" bIns="68616" anchor="t" anchorCtr="0"/>
          <a:p>
            <a:pPr eaLnBrk="1" hangingPunct="1">
              <a:buNone/>
            </a:pPr>
            <a:r>
              <a:rPr lang="en-US" altLang="zh-CN" sz="4000" b="1">
                <a:latin typeface="黑体" panose="02010600030101010101" pitchFamily="49" charset="-122"/>
                <a:ea typeface="黑体" panose="02010600030101010101" pitchFamily="49" charset="-122"/>
              </a:rPr>
              <a:t>      </a:t>
            </a:r>
            <a:r>
              <a:rPr lang="zh-CN" altLang="en-US" sz="4000" b="1" dirty="0">
                <a:latin typeface="黑体" panose="02010600030101010101" pitchFamily="49" charset="-122"/>
                <a:ea typeface="黑体" panose="02010600030101010101" pitchFamily="49" charset="-122"/>
              </a:rPr>
              <a:t>实用新型与发明的相同之处在于也是一项新的技术方案。不同之处在于：</a:t>
            </a:r>
            <a:endParaRPr lang="zh-CN" altLang="en-US" sz="4000" b="1" dirty="0">
              <a:latin typeface="黑体" panose="02010600030101010101" pitchFamily="49" charset="-122"/>
              <a:ea typeface="黑体" panose="02010600030101010101" pitchFamily="49" charset="-122"/>
            </a:endParaRPr>
          </a:p>
          <a:p>
            <a:pPr eaLnBrk="1" hangingPunct="1">
              <a:buNone/>
            </a:pPr>
            <a:r>
              <a:rPr lang="en-US" altLang="zh-CN" sz="4000" b="1">
                <a:latin typeface="黑体" panose="02010600030101010101" pitchFamily="49" charset="-122"/>
                <a:ea typeface="黑体" panose="02010600030101010101" pitchFamily="49" charset="-122"/>
              </a:rPr>
              <a:t> 1</a:t>
            </a:r>
            <a:r>
              <a:rPr lang="zh-CN" altLang="en-US" sz="4000" b="1" dirty="0">
                <a:latin typeface="黑体" panose="02010600030101010101" pitchFamily="49" charset="-122"/>
                <a:ea typeface="黑体" panose="02010600030101010101" pitchFamily="49" charset="-122"/>
              </a:rPr>
              <a:t>、实用新型只限于具有一定形状的产品、不能是一种方法。</a:t>
            </a:r>
            <a:endParaRPr lang="zh-CN" altLang="en-US" sz="4000" b="1" dirty="0">
              <a:latin typeface="黑体" panose="02010600030101010101" pitchFamily="49" charset="-122"/>
              <a:ea typeface="黑体" panose="02010600030101010101" pitchFamily="49" charset="-122"/>
            </a:endParaRPr>
          </a:p>
          <a:p>
            <a:pPr eaLnBrk="1" hangingPunct="1">
              <a:buNone/>
            </a:pPr>
            <a:r>
              <a:rPr lang="en-US" altLang="zh-CN" sz="4000" b="1">
                <a:latin typeface="黑体" panose="02010600030101010101" pitchFamily="49" charset="-122"/>
                <a:ea typeface="黑体" panose="02010600030101010101" pitchFamily="49" charset="-122"/>
              </a:rPr>
              <a:t> 2</a:t>
            </a:r>
            <a:r>
              <a:rPr lang="zh-CN" altLang="en-US" sz="4000" b="1" dirty="0">
                <a:latin typeface="黑体" panose="02010600030101010101" pitchFamily="49" charset="-122"/>
                <a:ea typeface="黑体" panose="02010600030101010101" pitchFamily="49" charset="-122"/>
              </a:rPr>
              <a:t>、两者的创造性要求不同。</a:t>
            </a:r>
            <a:endParaRPr lang="zh-CN" altLang="en-US" sz="4000" b="1" dirty="0">
              <a:latin typeface="黑体" panose="02010600030101010101" pitchFamily="49" charset="-122"/>
              <a:ea typeface="黑体" panose="02010600030101010101" pitchFamily="49" charset="-122"/>
            </a:endParaRPr>
          </a:p>
          <a:p>
            <a:pPr eaLnBrk="1" hangingPunct="1">
              <a:buNone/>
            </a:pPr>
            <a:endParaRPr lang="en-US" altLang="zh-CN" sz="3600" b="1">
              <a:latin typeface="微软雅黑" panose="020B0503020204020204" pitchFamily="34" charset="-122"/>
              <a:ea typeface="微软雅黑" panose="020B0503020204020204" pitchFamily="34" charset="-122"/>
            </a:endParaRPr>
          </a:p>
        </p:txBody>
      </p:sp>
      <p:pic>
        <p:nvPicPr>
          <p:cNvPr id="29699" name="图片 1"/>
          <p:cNvPicPr>
            <a:picLocks noChangeAspect="1"/>
          </p:cNvPicPr>
          <p:nvPr/>
        </p:nvPicPr>
        <p:blipFill>
          <a:blip r:embed="rId1"/>
          <a:stretch>
            <a:fillRect/>
          </a:stretch>
        </p:blipFill>
        <p:spPr>
          <a:xfrm>
            <a:off x="9034463" y="6240463"/>
            <a:ext cx="3692525" cy="3914775"/>
          </a:xfrm>
          <a:prstGeom prst="rect">
            <a:avLst/>
          </a:prstGeom>
          <a:noFill/>
          <a:ln w="9525">
            <a:noFill/>
          </a:ln>
        </p:spPr>
      </p:pic>
      <p:sp>
        <p:nvSpPr>
          <p:cNvPr id="29700" name="圆角矩形标注 2"/>
          <p:cNvSpPr/>
          <p:nvPr/>
        </p:nvSpPr>
        <p:spPr>
          <a:xfrm>
            <a:off x="11984038" y="3059113"/>
            <a:ext cx="4724400" cy="2876550"/>
          </a:xfrm>
          <a:prstGeom prst="wedgeRoundRectCallout">
            <a:avLst>
              <a:gd name="adj1" fmla="val -52782"/>
              <a:gd name="adj2" fmla="val 74065"/>
              <a:gd name="adj3" fmla="val 16667"/>
            </a:avLst>
          </a:prstGeom>
          <a:noFill/>
          <a:ln w="38100" cap="flat" cmpd="sng">
            <a:solidFill>
              <a:srgbClr val="FF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29701" name="文本框 3"/>
          <p:cNvSpPr txBox="1"/>
          <p:nvPr/>
        </p:nvSpPr>
        <p:spPr>
          <a:xfrm>
            <a:off x="12045950" y="3144838"/>
            <a:ext cx="4591050" cy="2652712"/>
          </a:xfrm>
          <a:prstGeom prst="rect">
            <a:avLst/>
          </a:prstGeom>
          <a:noFill/>
          <a:ln w="9525">
            <a:noFill/>
          </a:ln>
        </p:spPr>
        <p:txBody>
          <a:bodyPr>
            <a:spAutoFit/>
          </a:bodyPr>
          <a:p>
            <a:pPr algn="just"/>
            <a:r>
              <a:rPr lang="en-US" altLang="zh-CN" sz="2800">
                <a:latin typeface="Tahoma" panose="020B0604030504040204" pitchFamily="34" charset="0"/>
              </a:rPr>
              <a:t>      </a:t>
            </a:r>
            <a:r>
              <a:rPr lang="zh-CN" altLang="en-US" sz="2800" b="1">
                <a:latin typeface="Tahoma" panose="020B0604030504040204" pitchFamily="34" charset="0"/>
              </a:rPr>
              <a:t>我是实用新型专利，只要有一些技术改进就可以申请实用新型专利。请注意：只有涉及产品改造，形状或其结合时，才可申请实用新型专利</a:t>
            </a:r>
            <a:r>
              <a:rPr lang="zh-CN" altLang="en-US" sz="2800">
                <a:latin typeface="Tahoma" panose="020B0604030504040204" pitchFamily="34" charset="0"/>
              </a:rPr>
              <a:t>。</a:t>
            </a:r>
            <a:endParaRPr lang="zh-CN" altLang="en-US" sz="2800">
              <a:latin typeface="Tahom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Rectangle 2"/>
          <p:cNvSpPr>
            <a:spLocks noGrp="1"/>
          </p:cNvSpPr>
          <p:nvPr>
            <p:ph type="title"/>
          </p:nvPr>
        </p:nvSpPr>
        <p:spPr>
          <a:xfrm>
            <a:off x="2660650" y="927100"/>
            <a:ext cx="4313238"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外观设计</a:t>
            </a:r>
            <a:endParaRPr lang="zh-CN" altLang="en-US" b="1" dirty="0">
              <a:latin typeface="微软雅黑" panose="020B0503020204020204" pitchFamily="34" charset="-122"/>
              <a:ea typeface="微软雅黑" panose="020B0503020204020204" pitchFamily="34" charset="-122"/>
            </a:endParaRPr>
          </a:p>
        </p:txBody>
      </p:sp>
      <p:sp>
        <p:nvSpPr>
          <p:cNvPr id="30722" name="Rectangle 3"/>
          <p:cNvSpPr>
            <a:spLocks noGrp="1"/>
          </p:cNvSpPr>
          <p:nvPr>
            <p:ph idx="1"/>
          </p:nvPr>
        </p:nvSpPr>
        <p:spPr>
          <a:xfrm>
            <a:off x="2863850" y="2984500"/>
            <a:ext cx="7850188" cy="2562225"/>
          </a:xfrm>
        </p:spPr>
        <p:txBody>
          <a:bodyPr wrap="square" lIns="137232" tIns="68616" rIns="137232" bIns="68616" anchor="t" anchorCtr="0"/>
          <a:p>
            <a:pPr eaLnBrk="1" hangingPunct="1">
              <a:buNone/>
            </a:pPr>
            <a:r>
              <a:rPr lang="en-US" altLang="zh-CN" sz="4000" b="1">
                <a:latin typeface="黑体" panose="02010600030101010101" pitchFamily="49" charset="-122"/>
                <a:ea typeface="黑体" panose="02010600030101010101" pitchFamily="49" charset="-122"/>
              </a:rPr>
              <a:t>1</a:t>
            </a:r>
            <a:r>
              <a:rPr lang="zh-CN" altLang="en-US" sz="4000" b="1" dirty="0">
                <a:latin typeface="黑体" panose="02010600030101010101" pitchFamily="49" charset="-122"/>
                <a:ea typeface="黑体" panose="02010600030101010101" pitchFamily="49" charset="-122"/>
              </a:rPr>
              <a:t>、只有与产品相结合的外观设计</a:t>
            </a:r>
            <a:endParaRPr lang="zh-CN" altLang="en-US" sz="4000" b="1" dirty="0">
              <a:latin typeface="黑体" panose="02010600030101010101" pitchFamily="49" charset="-122"/>
              <a:ea typeface="黑体" panose="02010600030101010101" pitchFamily="49" charset="-122"/>
            </a:endParaRPr>
          </a:p>
          <a:p>
            <a:pPr eaLnBrk="1" hangingPunct="1">
              <a:buNone/>
            </a:pPr>
            <a:r>
              <a:rPr lang="zh-CN" altLang="en-US" sz="4000" b="1" dirty="0">
                <a:latin typeface="黑体" panose="02010600030101010101" pitchFamily="49" charset="-122"/>
                <a:ea typeface="黑体" panose="02010600030101010101" pitchFamily="49" charset="-122"/>
              </a:rPr>
              <a:t>才是专利法意义上的外观设计。</a:t>
            </a:r>
            <a:endParaRPr lang="en-US" altLang="zh-CN" sz="4000" b="1">
              <a:latin typeface="黑体" panose="02010600030101010101" pitchFamily="49" charset="-122"/>
              <a:ea typeface="黑体" panose="02010600030101010101" pitchFamily="49" charset="-122"/>
            </a:endParaRPr>
          </a:p>
          <a:p>
            <a:pPr eaLnBrk="1" hangingPunct="1">
              <a:buNone/>
            </a:pPr>
            <a:r>
              <a:rPr lang="en-US" altLang="zh-CN" sz="4000" b="1">
                <a:latin typeface="黑体" panose="02010600030101010101" pitchFamily="49" charset="-122"/>
                <a:ea typeface="黑体" panose="02010600030101010101" pitchFamily="49" charset="-122"/>
              </a:rPr>
              <a:t>2</a:t>
            </a:r>
            <a:r>
              <a:rPr lang="zh-CN" altLang="en-US" sz="4000" b="1" dirty="0">
                <a:latin typeface="黑体" panose="02010600030101010101" pitchFamily="49" charset="-122"/>
                <a:ea typeface="黑体" panose="02010600030101010101" pitchFamily="49" charset="-122"/>
              </a:rPr>
              <a:t>、必须能够在产业上应用。</a:t>
            </a:r>
            <a:endParaRPr lang="zh-CN" altLang="en-US" sz="4000" b="1" dirty="0">
              <a:latin typeface="黑体" panose="02010600030101010101" pitchFamily="49" charset="-122"/>
              <a:ea typeface="黑体" panose="02010600030101010101" pitchFamily="49" charset="-122"/>
            </a:endParaRPr>
          </a:p>
        </p:txBody>
      </p:sp>
      <p:sp>
        <p:nvSpPr>
          <p:cNvPr id="30723" name="文本框 3"/>
          <p:cNvSpPr txBox="1"/>
          <p:nvPr/>
        </p:nvSpPr>
        <p:spPr>
          <a:xfrm>
            <a:off x="11404600" y="3170238"/>
            <a:ext cx="5546725" cy="2245360"/>
          </a:xfrm>
          <a:prstGeom prst="rect">
            <a:avLst/>
          </a:prstGeom>
          <a:noFill/>
          <a:ln w="9525">
            <a:noFill/>
          </a:ln>
        </p:spPr>
        <p:txBody>
          <a:bodyPr>
            <a:spAutoFit/>
          </a:bodyPr>
          <a:p>
            <a:r>
              <a:rPr lang="en-US" altLang="zh-CN" sz="2800">
                <a:latin typeface="Tahoma" panose="020B0604030504040204" pitchFamily="34" charset="0"/>
              </a:rPr>
              <a:t>      </a:t>
            </a:r>
            <a:r>
              <a:rPr lang="zh-CN" altLang="en-US" sz="2800" b="1">
                <a:latin typeface="Tahoma" panose="020B0604030504040204" pitchFamily="34" charset="0"/>
              </a:rPr>
              <a:t>我是外观设计专利，只要涉及产品的形状或局部形状、图案或者其结合以及色彩与形状，图案的结合，富有美感，并适于工业上应用的新设计，就可申请外观设计专利。</a:t>
            </a:r>
            <a:endParaRPr lang="zh-CN" altLang="en-US" sz="2800" b="1">
              <a:latin typeface="Tahoma" panose="020B0604030504040204" pitchFamily="34" charset="0"/>
            </a:endParaRPr>
          </a:p>
        </p:txBody>
      </p:sp>
      <p:pic>
        <p:nvPicPr>
          <p:cNvPr id="30724" name="图片 4"/>
          <p:cNvPicPr>
            <a:picLocks noChangeAspect="1"/>
          </p:cNvPicPr>
          <p:nvPr/>
        </p:nvPicPr>
        <p:blipFill>
          <a:blip r:embed="rId1"/>
          <a:stretch>
            <a:fillRect/>
          </a:stretch>
        </p:blipFill>
        <p:spPr>
          <a:xfrm>
            <a:off x="9055100" y="6365875"/>
            <a:ext cx="2884488" cy="3635375"/>
          </a:xfrm>
          <a:prstGeom prst="rect">
            <a:avLst/>
          </a:prstGeom>
          <a:noFill/>
          <a:ln w="9525">
            <a:noFill/>
          </a:ln>
        </p:spPr>
      </p:pic>
      <p:sp>
        <p:nvSpPr>
          <p:cNvPr id="30725" name="圆角矩形标注 1"/>
          <p:cNvSpPr/>
          <p:nvPr/>
        </p:nvSpPr>
        <p:spPr>
          <a:xfrm>
            <a:off x="11268075" y="3098800"/>
            <a:ext cx="5813425" cy="2447925"/>
          </a:xfrm>
          <a:prstGeom prst="wedgeRoundRectCallout">
            <a:avLst>
              <a:gd name="adj1" fmla="val -47537"/>
              <a:gd name="adj2" fmla="val 82259"/>
              <a:gd name="adj3" fmla="val 16667"/>
            </a:avLst>
          </a:prstGeom>
          <a:noFill/>
          <a:ln w="38100" cap="flat" cmpd="sng">
            <a:solidFill>
              <a:srgbClr val="C0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Rectangle 2"/>
          <p:cNvSpPr>
            <a:spLocks noGrp="1"/>
          </p:cNvSpPr>
          <p:nvPr>
            <p:ph type="title"/>
          </p:nvPr>
        </p:nvSpPr>
        <p:spPr>
          <a:xfrm>
            <a:off x="2589213" y="927100"/>
            <a:ext cx="13884275" cy="1714500"/>
          </a:xfrm>
        </p:spPr>
        <p:txBody>
          <a:bodyPr wrap="square" lIns="137232" tIns="68616" rIns="137232" bIns="68616" anchor="b" anchorCtr="0"/>
          <a:p>
            <a:pPr eaLnBrk="1" hangingPunct="1"/>
            <a:r>
              <a:rPr lang="zh-CN" altLang="en-US" b="1" dirty="0">
                <a:ea typeface="微软雅黑" panose="020B0503020204020204" pitchFamily="34" charset="-122"/>
              </a:rPr>
              <a:t>办理专利申请应当提交哪些申请文件</a:t>
            </a:r>
            <a:endParaRPr lang="zh-CN" altLang="en-US" b="1" dirty="0">
              <a:ea typeface="微软雅黑" panose="020B0503020204020204" pitchFamily="34" charset="-122"/>
            </a:endParaRPr>
          </a:p>
        </p:txBody>
      </p:sp>
      <p:sp>
        <p:nvSpPr>
          <p:cNvPr id="31746" name="Rectangle 3"/>
          <p:cNvSpPr>
            <a:spLocks noGrp="1"/>
          </p:cNvSpPr>
          <p:nvPr>
            <p:ph idx="1"/>
          </p:nvPr>
        </p:nvSpPr>
        <p:spPr>
          <a:xfrm>
            <a:off x="1985963" y="3435350"/>
            <a:ext cx="14281150" cy="4762500"/>
          </a:xfrm>
        </p:spPr>
        <p:txBody>
          <a:bodyPr wrap="square" lIns="137232" tIns="68616" rIns="137232" bIns="68616" anchor="t"/>
          <a:p>
            <a:pPr indent="-514350" algn="just" eaLnBrk="1" fontAlgn="base" hangingPunct="1">
              <a:lnSpc>
                <a:spcPct val="120000"/>
              </a:lnSpc>
            </a:pPr>
            <a:r>
              <a:rPr lang="zh-CN" altLang="en-US" sz="3800" b="1" strike="noStrike" noProof="1" dirty="0">
                <a:solidFill>
                  <a:srgbClr val="FF0000"/>
                </a:solidFill>
                <a:latin typeface="黑体" panose="02010600030101010101" pitchFamily="49" charset="-122"/>
                <a:ea typeface="黑体" panose="02010600030101010101" pitchFamily="49" charset="-122"/>
              </a:rPr>
              <a:t>申请发明专利的，申请文件应当包括：</a:t>
            </a:r>
            <a:r>
              <a:rPr lang="zh-CN" altLang="en-US" sz="3800" strike="noStrike" noProof="1" dirty="0">
                <a:latin typeface="黑体" panose="02010600030101010101" pitchFamily="49" charset="-122"/>
                <a:ea typeface="黑体" panose="02010600030101010101" pitchFamily="49" charset="-122"/>
              </a:rPr>
              <a:t>发明专利请求书、说明书（必要时应当有附图）、权利要求书、摘要及其附图，各一式一份。</a:t>
            </a:r>
            <a:endParaRPr lang="zh-CN" altLang="en-US" sz="3800" strike="noStrike" noProof="1" dirty="0">
              <a:latin typeface="黑体" panose="02010600030101010101" pitchFamily="49" charset="-122"/>
              <a:ea typeface="黑体" panose="02010600030101010101" pitchFamily="49" charset="-122"/>
            </a:endParaRPr>
          </a:p>
          <a:p>
            <a:pPr indent="-514350" algn="just" eaLnBrk="1" fontAlgn="base" hangingPunct="1">
              <a:lnSpc>
                <a:spcPct val="120000"/>
              </a:lnSpc>
            </a:pPr>
            <a:r>
              <a:rPr lang="zh-CN" altLang="en-US" sz="3800" b="1" strike="noStrike" noProof="1" dirty="0">
                <a:solidFill>
                  <a:srgbClr val="FF0000"/>
                </a:solidFill>
                <a:latin typeface="黑体" panose="02010600030101010101" pitchFamily="49" charset="-122"/>
                <a:ea typeface="黑体" panose="02010600030101010101" pitchFamily="49" charset="-122"/>
              </a:rPr>
              <a:t>涉及氨基酸或者核苷酸序列的发明专利申请：</a:t>
            </a:r>
            <a:r>
              <a:rPr lang="zh-CN" altLang="en-US" sz="3800" strike="noStrike" noProof="1" dirty="0">
                <a:latin typeface="黑体" panose="02010600030101010101" pitchFamily="49" charset="-122"/>
                <a:ea typeface="黑体" panose="02010600030101010101" pitchFamily="49" charset="-122"/>
              </a:rPr>
              <a:t>说明书中应包括该序列表，并把该序列表作为说明书的一个单独部分提交，同时还应提交符合国家知识产权局规定的记载有该序列表的光盘或软盘。</a:t>
            </a:r>
            <a:endParaRPr lang="zh-CN" altLang="en-US" sz="3800" strike="noStrike" noProof="1" dirty="0">
              <a:latin typeface="黑体" panose="02010600030101010101" pitchFamily="49" charset="-122"/>
              <a:ea typeface="黑体" panose="02010600030101010101" pitchFamily="49" charset="-122"/>
            </a:endParaRPr>
          </a:p>
          <a:p>
            <a:pPr marL="0" indent="0" algn="just" eaLnBrk="1" fontAlgn="base" hangingPunct="1">
              <a:lnSpc>
                <a:spcPct val="110000"/>
              </a:lnSpc>
              <a:buNone/>
            </a:pPr>
            <a:endParaRPr lang="zh-CN" altLang="en-US" sz="3800" strike="noStrike" noProof="1" dirty="0">
              <a:latin typeface="黑体" panose="02010600030101010101" pitchFamily="49" charset="-122"/>
              <a:ea typeface="黑体" panose="02010600030101010101"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Grp="1"/>
          </p:cNvSpPr>
          <p:nvPr>
            <p:ph type="title"/>
          </p:nvPr>
        </p:nvSpPr>
        <p:spPr>
          <a:xfrm>
            <a:off x="2589213" y="927100"/>
            <a:ext cx="13884275" cy="1714500"/>
          </a:xfrm>
        </p:spPr>
        <p:txBody>
          <a:bodyPr wrap="square" lIns="137232" tIns="68616" rIns="137232" bIns="68616" anchor="b" anchorCtr="0"/>
          <a:p>
            <a:pPr eaLnBrk="1" hangingPunct="1"/>
            <a:r>
              <a:rPr lang="zh-CN" altLang="en-US" b="1" dirty="0">
                <a:ea typeface="微软雅黑" panose="020B0503020204020204" pitchFamily="34" charset="-122"/>
              </a:rPr>
              <a:t>办理专利申请应当提交哪些申请文件</a:t>
            </a:r>
            <a:endParaRPr lang="zh-CN" altLang="en-US" b="1" dirty="0">
              <a:ea typeface="微软雅黑" panose="020B0503020204020204" pitchFamily="34" charset="-122"/>
            </a:endParaRPr>
          </a:p>
        </p:txBody>
      </p:sp>
      <p:sp>
        <p:nvSpPr>
          <p:cNvPr id="31746" name="Rectangle 3"/>
          <p:cNvSpPr>
            <a:spLocks noGrp="1"/>
          </p:cNvSpPr>
          <p:nvPr>
            <p:ph idx="1"/>
          </p:nvPr>
        </p:nvSpPr>
        <p:spPr>
          <a:xfrm>
            <a:off x="1985963" y="3435350"/>
            <a:ext cx="14281150" cy="4762500"/>
          </a:xfrm>
        </p:spPr>
        <p:txBody>
          <a:bodyPr wrap="square" lIns="137232" tIns="68616" rIns="137232" bIns="68616" anchor="t"/>
          <a:p>
            <a:pPr indent="-514350" algn="just" eaLnBrk="1" fontAlgn="base" hangingPunct="1">
              <a:lnSpc>
                <a:spcPct val="110000"/>
              </a:lnSpc>
            </a:pPr>
            <a:r>
              <a:rPr lang="zh-CN" altLang="en-US" sz="3800" b="1" strike="noStrike" noProof="1" dirty="0">
                <a:solidFill>
                  <a:srgbClr val="FF0000"/>
                </a:solidFill>
                <a:latin typeface="黑体" panose="02010600030101010101" pitchFamily="49" charset="-122"/>
                <a:ea typeface="黑体" panose="02010600030101010101" pitchFamily="49" charset="-122"/>
                <a:sym typeface="+mn-ea"/>
              </a:rPr>
              <a:t>申请实用新型专利的，申请文件应当包括：</a:t>
            </a:r>
            <a:r>
              <a:rPr lang="zh-CN" altLang="en-US" sz="3800" strike="noStrike" noProof="1" dirty="0">
                <a:latin typeface="黑体" panose="02010600030101010101" pitchFamily="49" charset="-122"/>
                <a:ea typeface="黑体" panose="02010600030101010101" pitchFamily="49" charset="-122"/>
                <a:sym typeface="+mn-ea"/>
              </a:rPr>
              <a:t>实用新型专利请求书、说明书、说明书附图、权利要求书、摘要及其附图，各一式一份。</a:t>
            </a:r>
            <a:endParaRPr lang="zh-CN" altLang="en-US" sz="3800" strike="noStrike" noProof="1" dirty="0">
              <a:latin typeface="黑体" panose="02010600030101010101" pitchFamily="49" charset="-122"/>
              <a:ea typeface="黑体" panose="02010600030101010101" pitchFamily="49" charset="-122"/>
            </a:endParaRPr>
          </a:p>
          <a:p>
            <a:pPr indent="-514350" algn="just" eaLnBrk="1" fontAlgn="base" hangingPunct="1">
              <a:lnSpc>
                <a:spcPct val="110000"/>
              </a:lnSpc>
            </a:pPr>
            <a:r>
              <a:rPr lang="zh-CN" altLang="en-US" sz="3800" b="1" strike="noStrike" noProof="1" dirty="0">
                <a:solidFill>
                  <a:srgbClr val="FF0000"/>
                </a:solidFill>
                <a:latin typeface="黑体" panose="02010600030101010101" pitchFamily="49" charset="-122"/>
                <a:ea typeface="黑体" panose="02010600030101010101" pitchFamily="49" charset="-122"/>
                <a:sym typeface="+mn-ea"/>
              </a:rPr>
              <a:t>申请外观设计专利的，申请文件应当包括：</a:t>
            </a:r>
            <a:r>
              <a:rPr lang="zh-CN" altLang="en-US" sz="3800" strike="noStrike" noProof="1" dirty="0">
                <a:latin typeface="黑体" panose="02010600030101010101" pitchFamily="49" charset="-122"/>
                <a:ea typeface="黑体" panose="02010600030101010101" pitchFamily="49" charset="-122"/>
                <a:sym typeface="+mn-ea"/>
              </a:rPr>
              <a:t>外观设计专利请求书、图片或者照片、外观设计简要说明各一式一份。要求保护色彩的，还应当提交彩色图片或者照片。</a:t>
            </a:r>
            <a:endParaRPr lang="zh-CN" altLang="en-US" sz="3800" strike="noStrike" noProof="1" dirty="0">
              <a:latin typeface="黑体" panose="02010600030101010101" pitchFamily="49" charset="-122"/>
              <a:ea typeface="黑体" panose="02010600030101010101" pitchFamily="49" charset="-122"/>
            </a:endParaRPr>
          </a:p>
          <a:p>
            <a:pPr indent="-514350" algn="just" eaLnBrk="1" fontAlgn="base" hangingPunct="1">
              <a:lnSpc>
                <a:spcPct val="120000"/>
              </a:lnSpc>
            </a:pPr>
            <a:endParaRPr lang="zh-CN" altLang="en-US" sz="3800" strike="noStrike" noProof="1" dirty="0">
              <a:latin typeface="黑体" panose="02010600030101010101" pitchFamily="49" charset="-122"/>
              <a:ea typeface="黑体" panose="02010600030101010101" pitchFamily="49" charset="-122"/>
            </a:endParaRPr>
          </a:p>
          <a:p>
            <a:pPr marL="0" indent="0" algn="just" eaLnBrk="1" fontAlgn="base" hangingPunct="1">
              <a:lnSpc>
                <a:spcPct val="110000"/>
              </a:lnSpc>
              <a:buNone/>
            </a:pPr>
            <a:endParaRPr lang="zh-CN" altLang="en-US" sz="3800" strike="noStrike" noProof="1" dirty="0">
              <a:latin typeface="黑体" panose="02010600030101010101" pitchFamily="49" charset="-122"/>
              <a:ea typeface="黑体" panose="0201060003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Rectangle 2"/>
          <p:cNvSpPr>
            <a:spLocks noGrp="1"/>
          </p:cNvSpPr>
          <p:nvPr>
            <p:ph type="title"/>
          </p:nvPr>
        </p:nvSpPr>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一、什么是知识产权</a:t>
            </a:r>
            <a:endParaRPr lang="zh-CN" altLang="en-US" b="1" dirty="0">
              <a:latin typeface="微软雅黑" panose="020B0503020204020204" pitchFamily="34" charset="-122"/>
              <a:ea typeface="微软雅黑" panose="020B0503020204020204" pitchFamily="34" charset="-122"/>
            </a:endParaRPr>
          </a:p>
        </p:txBody>
      </p:sp>
      <p:sp>
        <p:nvSpPr>
          <p:cNvPr id="8194" name="Rectangle 3"/>
          <p:cNvSpPr>
            <a:spLocks noGrp="1"/>
          </p:cNvSpPr>
          <p:nvPr>
            <p:ph type="body"/>
          </p:nvPr>
        </p:nvSpPr>
        <p:spPr>
          <a:xfrm>
            <a:off x="1414463" y="3028950"/>
            <a:ext cx="14981237" cy="6175375"/>
          </a:xfrm>
        </p:spPr>
        <p:txBody>
          <a:bodyPr wrap="square" lIns="137232" tIns="68616" rIns="137232" bIns="68616" anchor="t" anchorCtr="0"/>
          <a:p>
            <a:pPr marL="449580" indent="-448945" algn="just" eaLnBrk="1" hangingPunct="1">
              <a:lnSpc>
                <a:spcPct val="110000"/>
              </a:lnSpc>
              <a:buNone/>
            </a:pPr>
            <a:r>
              <a:rPr lang="en-US" altLang="zh-CN" sz="4200" b="1">
                <a:latin typeface="黑体" panose="02010600030101010101" pitchFamily="49" charset="-122"/>
                <a:ea typeface="黑体" panose="02010600030101010101" pitchFamily="49" charset="-122"/>
              </a:rPr>
              <a:t>      </a:t>
            </a:r>
            <a:r>
              <a:rPr lang="zh-CN" altLang="en-US" b="1" dirty="0">
                <a:solidFill>
                  <a:srgbClr val="FF0000"/>
                </a:solidFill>
                <a:latin typeface="黑体" panose="02010600030101010101" pitchFamily="49" charset="-122"/>
                <a:ea typeface="黑体" panose="02010600030101010101" pitchFamily="49" charset="-122"/>
              </a:rPr>
              <a:t>知识产权：</a:t>
            </a:r>
            <a:r>
              <a:rPr lang="zh-CN" altLang="en-US" dirty="0">
                <a:latin typeface="黑体" panose="02010600030101010101" pitchFamily="49" charset="-122"/>
                <a:ea typeface="黑体" panose="02010600030101010101" pitchFamily="49" charset="-122"/>
              </a:rPr>
              <a:t>是人们在科学、技术、文化艺术等领域从事智力活动而创造的财富，是法律确认的产权。</a:t>
            </a:r>
            <a:endParaRPr lang="zh-CN" altLang="en-US" dirty="0">
              <a:latin typeface="黑体" panose="02010600030101010101" pitchFamily="49" charset="-122"/>
              <a:ea typeface="黑体" panose="02010600030101010101" pitchFamily="49" charset="-122"/>
            </a:endParaRPr>
          </a:p>
          <a:p>
            <a:pPr marL="449580" indent="-448945" algn="just" eaLnBrk="1" hangingPunct="1">
              <a:lnSpc>
                <a:spcPct val="110000"/>
              </a:lnSpc>
              <a:buNone/>
            </a:pPr>
            <a:r>
              <a:rPr lang="zh-CN" altLang="en-US" dirty="0">
                <a:latin typeface="黑体" panose="02010600030101010101" pitchFamily="49" charset="-122"/>
                <a:ea typeface="黑体" panose="02010600030101010101" pitchFamily="49" charset="-122"/>
              </a:rPr>
              <a:t>     </a:t>
            </a:r>
            <a:r>
              <a:rPr lang="zh-CN" altLang="en-US" b="1" dirty="0">
                <a:solidFill>
                  <a:srgbClr val="FF0000"/>
                </a:solidFill>
                <a:latin typeface="黑体" panose="02010600030101010101" pitchFamily="49" charset="-122"/>
                <a:ea typeface="黑体" panose="02010600030101010101" pitchFamily="49" charset="-122"/>
              </a:rPr>
              <a:t>自主知识产权：</a:t>
            </a:r>
            <a:r>
              <a:rPr lang="zh-CN" altLang="en-US" dirty="0">
                <a:latin typeface="黑体" panose="02010600030101010101" pitchFamily="49" charset="-122"/>
                <a:ea typeface="黑体" panose="02010600030101010101" pitchFamily="49" charset="-122"/>
              </a:rPr>
              <a:t>是与使用他人知识产权相对应的概念，指产品生产者对产品中包含的核心技术拥有自己的知识产权，这其中主要是专利权，也包含部分的著作权和商标权。</a:t>
            </a:r>
            <a:endParaRPr lang="zh-CN" altLang="en-US" dirty="0">
              <a:latin typeface="黑体" panose="02010600030101010101" pitchFamily="49" charset="-122"/>
              <a:ea typeface="黑体" panose="02010600030101010101" pitchFamily="49" charset="-122"/>
            </a:endParaRPr>
          </a:p>
          <a:p>
            <a:pPr marL="449580" indent="-448945" algn="just" eaLnBrk="1" hangingPunct="1">
              <a:lnSpc>
                <a:spcPct val="110000"/>
              </a:lnSpc>
              <a:buNone/>
            </a:pPr>
            <a:endParaRPr lang="en-US" altLang="zh-CN" sz="36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Rectangle 2"/>
          <p:cNvSpPr>
            <a:spLocks noGrp="1"/>
          </p:cNvSpPr>
          <p:nvPr>
            <p:ph type="title"/>
          </p:nvPr>
        </p:nvSpPr>
        <p:spPr>
          <a:xfrm>
            <a:off x="2732088" y="927100"/>
            <a:ext cx="8205787" cy="1714500"/>
          </a:xfrm>
        </p:spPr>
        <p:txBody>
          <a:bodyPr wrap="square" lIns="137232" tIns="68616" rIns="137232" bIns="68616" anchor="b" anchorCtr="0"/>
          <a:p>
            <a:pPr eaLnBrk="1" hangingPunct="1"/>
            <a:r>
              <a:rPr lang="zh-CN" altLang="en-US" b="1" dirty="0">
                <a:ea typeface="微软雅黑" panose="020B0503020204020204" pitchFamily="34" charset="-122"/>
              </a:rPr>
              <a:t>受理专利申请的部门</a:t>
            </a:r>
            <a:endParaRPr lang="zh-CN" altLang="en-US" b="1" dirty="0">
              <a:ea typeface="微软雅黑" panose="020B0503020204020204" pitchFamily="34" charset="-122"/>
            </a:endParaRPr>
          </a:p>
        </p:txBody>
      </p:sp>
      <p:sp>
        <p:nvSpPr>
          <p:cNvPr id="33794" name="Rectangle 3"/>
          <p:cNvSpPr>
            <a:spLocks noGrp="1"/>
          </p:cNvSpPr>
          <p:nvPr>
            <p:ph idx="1"/>
          </p:nvPr>
        </p:nvSpPr>
        <p:spPr>
          <a:xfrm>
            <a:off x="1292225" y="2767013"/>
            <a:ext cx="15262225" cy="6175375"/>
          </a:xfrm>
        </p:spPr>
        <p:txBody>
          <a:bodyPr wrap="square" lIns="137232" tIns="68616" rIns="137232" bIns="68616" anchor="t" anchorCtr="0"/>
          <a:p>
            <a:pPr algn="just" eaLnBrk="1" hangingPunct="1">
              <a:lnSpc>
                <a:spcPct val="130000"/>
              </a:lnSpc>
              <a:buNone/>
            </a:pPr>
            <a:r>
              <a:rPr lang="en-US" altLang="zh-CN" sz="4200"/>
              <a:t>          </a:t>
            </a:r>
            <a:r>
              <a:rPr lang="zh-CN" altLang="en-US" sz="4400" dirty="0">
                <a:latin typeface="微软雅黑" panose="020B0503020204020204" pitchFamily="34" charset="-122"/>
                <a:ea typeface="微软雅黑" panose="020B0503020204020204" pitchFamily="34" charset="-122"/>
              </a:rPr>
              <a:t>申请人申请专利时</a:t>
            </a:r>
            <a:r>
              <a:rPr lang="en-US" altLang="zh-CN" sz="4400">
                <a:latin typeface="微软雅黑" panose="020B0503020204020204" pitchFamily="34" charset="-122"/>
                <a:ea typeface="微软雅黑" panose="020B0503020204020204" pitchFamily="34" charset="-122"/>
              </a:rPr>
              <a:t>,</a:t>
            </a:r>
            <a:r>
              <a:rPr lang="zh-CN" altLang="en-US" sz="4400" dirty="0">
                <a:latin typeface="微软雅黑" panose="020B0503020204020204" pitchFamily="34" charset="-122"/>
                <a:ea typeface="微软雅黑" panose="020B0503020204020204" pitchFamily="34" charset="-122"/>
              </a:rPr>
              <a:t>应当将申请文件直接提交或寄交到国家知识产权局专利局受理处（以下简称专利局受理处），也可以提交或寄交到国家知识产权局设立的专利代办处，目前在北京、沈阳、济南、长沙、成都、南京、上海、广州、西安、武汉以及郑州、天津、石家庄、哈尔滨、长春设立国家知识产权局专利代办处；国防专利分局专门受理国防专利申请</a:t>
            </a:r>
            <a:r>
              <a:rPr lang="zh-CN" altLang="en-US" sz="4400" b="1" dirty="0">
                <a:latin typeface="微软雅黑" panose="020B0503020204020204" pitchFamily="34" charset="-122"/>
                <a:ea typeface="微软雅黑" panose="020B0503020204020204" pitchFamily="34" charset="-122"/>
              </a:rPr>
              <a:t>。</a:t>
            </a:r>
            <a:r>
              <a:rPr lang="zh-CN" altLang="en-US" sz="4200" dirty="0">
                <a:latin typeface="微软雅黑" panose="020B0503020204020204" pitchFamily="34" charset="-122"/>
                <a:ea typeface="微软雅黑" panose="020B0503020204020204" pitchFamily="34" charset="-122"/>
              </a:rPr>
              <a:t> </a:t>
            </a:r>
            <a:endParaRPr lang="zh-CN" altLang="en-US" sz="4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2"/>
          <p:cNvSpPr>
            <a:spLocks noGrp="1"/>
          </p:cNvSpPr>
          <p:nvPr>
            <p:ph type="title"/>
          </p:nvPr>
        </p:nvSpPr>
        <p:spPr>
          <a:xfrm>
            <a:off x="2660650" y="927100"/>
            <a:ext cx="76612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如何办理专利申请</a:t>
            </a:r>
            <a:endParaRPr lang="zh-CN" altLang="en-US" b="1" dirty="0">
              <a:latin typeface="微软雅黑" panose="020B0503020204020204" pitchFamily="34" charset="-122"/>
              <a:ea typeface="微软雅黑" panose="020B0503020204020204" pitchFamily="34" charset="-122"/>
            </a:endParaRPr>
          </a:p>
        </p:txBody>
      </p:sp>
      <p:sp>
        <p:nvSpPr>
          <p:cNvPr id="34818" name="Rectangle 3"/>
          <p:cNvSpPr>
            <a:spLocks noGrp="1"/>
          </p:cNvSpPr>
          <p:nvPr>
            <p:ph idx="1"/>
          </p:nvPr>
        </p:nvSpPr>
        <p:spPr>
          <a:xfrm>
            <a:off x="1277938" y="2641600"/>
            <a:ext cx="15498762" cy="7307263"/>
          </a:xfrm>
        </p:spPr>
        <p:txBody>
          <a:bodyPr wrap="square" lIns="137232" tIns="68616" rIns="137232" bIns="68616" anchor="t" anchorCtr="0"/>
          <a:p>
            <a:pPr algn="just" eaLnBrk="1" hangingPunct="1">
              <a:lnSpc>
                <a:spcPct val="130000"/>
              </a:lnSpc>
              <a:buNone/>
            </a:pPr>
            <a:r>
              <a:rPr lang="en-US" altLang="zh-CN" sz="1500">
                <a:latin typeface="黑体" panose="02010600030101010101" pitchFamily="49" charset="-122"/>
                <a:ea typeface="黑体" panose="02010600030101010101" pitchFamily="49" charset="-122"/>
              </a:rPr>
              <a:t>                 </a:t>
            </a:r>
            <a:r>
              <a:rPr lang="zh-CN" altLang="en-US" sz="4000" dirty="0">
                <a:latin typeface="黑体" panose="02010600030101010101" pitchFamily="49" charset="-122"/>
                <a:ea typeface="黑体" panose="02010600030101010101" pitchFamily="49" charset="-122"/>
              </a:rPr>
              <a:t>办理专利申请应当提交必要的申请文件，并按规定缴纳费用。专利申请必须采用书面形式或者电子申请的形式办理。不能用口头说明或者提供样品或模型的方法，来代替或省略书面申请文件。在专利审批程序中只有书面文件才具有法律效力。各种手续文件都应当按规定签章，签章应当与请求书中填写的姓名或者名称完全一致。签章不得复印。涉及权利转移的手续，应当有全体申请人签章，其他手续可以由申请人的代表人签章办理，委托专利代理机构的，应当由专利代理机构签章办理。 </a:t>
            </a:r>
            <a:endParaRPr lang="zh-CN" altLang="en-US" sz="4000" dirty="0">
              <a:latin typeface="黑体" panose="02010600030101010101" pitchFamily="49" charset="-122"/>
              <a:ea typeface="黑体" panose="0201060003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p:cNvSpPr>
          <p:nvPr>
            <p:ph type="title"/>
          </p:nvPr>
        </p:nvSpPr>
        <p:spPr>
          <a:xfrm>
            <a:off x="2660650" y="927100"/>
            <a:ext cx="9326563" cy="1714500"/>
          </a:xfrm>
        </p:spPr>
        <p:txBody>
          <a:bodyPr vert="horz" wrap="square" lIns="137232" tIns="68616" rIns="137232" bIns="68616" anchor="b"/>
          <a:p>
            <a:pPr eaLnBrk="1" fontAlgn="base" hangingPunct="1"/>
            <a:r>
              <a:rPr lang="zh-CN" altLang="en-US" sz="6600" b="1" strike="noStrike" noProof="1" dirty="0">
                <a:ea typeface="微软雅黑" panose="020B0503020204020204" pitchFamily="34" charset="-122"/>
              </a:rPr>
              <a:t>申请文件的填写和撰写</a:t>
            </a:r>
            <a:r>
              <a:rPr lang="zh-CN" altLang="en-US" sz="6605" strike="noStrike" noProof="1" dirty="0"/>
              <a:t> </a:t>
            </a:r>
            <a:endParaRPr lang="zh-CN" altLang="en-US" strike="noStrike" noProof="1" dirty="0"/>
          </a:p>
        </p:txBody>
      </p:sp>
      <p:sp>
        <p:nvSpPr>
          <p:cNvPr id="31747" name="Rectangle 3"/>
          <p:cNvSpPr>
            <a:spLocks noGrp="1"/>
          </p:cNvSpPr>
          <p:nvPr>
            <p:ph idx="1"/>
          </p:nvPr>
        </p:nvSpPr>
        <p:spPr>
          <a:xfrm>
            <a:off x="1362075" y="2882900"/>
            <a:ext cx="15062200" cy="5986463"/>
          </a:xfrm>
        </p:spPr>
        <p:txBody>
          <a:bodyPr vert="horz" wrap="square" lIns="137232" tIns="68616" rIns="137232" bIns="68616" anchor="t"/>
          <a:p>
            <a:pPr eaLnBrk="1" fontAlgn="base" hangingPunct="1">
              <a:lnSpc>
                <a:spcPct val="120000"/>
              </a:lnSpc>
              <a:buNone/>
            </a:pPr>
            <a:r>
              <a:rPr lang="en-US" altLang="zh-CN" sz="4805" strike="noStrike" noProof="1" dirty="0"/>
              <a:t>         </a:t>
            </a:r>
            <a:r>
              <a:rPr lang="zh-CN" altLang="en-US" sz="4800" b="1" strike="noStrike" noProof="1" dirty="0">
                <a:latin typeface="黑体" panose="02010600030101010101" pitchFamily="49" charset="-122"/>
                <a:ea typeface="黑体" panose="02010600030101010101" pitchFamily="49" charset="-122"/>
              </a:rPr>
              <a:t>申请文件的填写和撰写有特定的要求，申请人可以自行填写或撰写，也可以委托专利代理机构代为办理。尽管委托专利代理是非强制性的，但是考虑到精心撰写申请文件的重要性，以及审批程序的法律严谨性，对经验不多的申请人来说，委托专利代理是值得提倡的。</a:t>
            </a:r>
            <a:r>
              <a:rPr lang="zh-CN" altLang="en-US" sz="4805" strike="noStrike" noProof="1" dirty="0">
                <a:latin typeface="微软雅黑" panose="020B0503020204020204" pitchFamily="34" charset="-122"/>
                <a:ea typeface="微软雅黑" panose="020B0503020204020204" pitchFamily="34" charset="-122"/>
              </a:rPr>
              <a:t> </a:t>
            </a:r>
            <a:endParaRPr lang="zh-CN" altLang="en-US" strike="noStrike" noProof="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2"/>
          <p:cNvSpPr>
            <a:spLocks noGrp="1"/>
          </p:cNvSpPr>
          <p:nvPr>
            <p:ph type="title"/>
          </p:nvPr>
        </p:nvSpPr>
        <p:spPr>
          <a:xfrm>
            <a:off x="2660650" y="927100"/>
            <a:ext cx="6802438" cy="1714500"/>
          </a:xfrm>
        </p:spPr>
        <p:txBody>
          <a:bodyPr vert="horz" wrap="square" lIns="137232" tIns="68616" rIns="137232" bIns="68616" anchor="b"/>
          <a:p>
            <a:pPr eaLnBrk="1" fontAlgn="base" hangingPunct="1"/>
            <a:r>
              <a:rPr lang="zh-CN" altLang="en-US" sz="6600" b="1" strike="noStrike" noProof="1" dirty="0">
                <a:ea typeface="微软雅黑" panose="020B0503020204020204" pitchFamily="34" charset="-122"/>
              </a:rPr>
              <a:t>专利申请的受理</a:t>
            </a:r>
            <a:r>
              <a:rPr lang="zh-CN" altLang="en-US" sz="6605" strike="noStrike" noProof="1" dirty="0"/>
              <a:t> </a:t>
            </a:r>
            <a:endParaRPr lang="zh-CN" altLang="en-US" strike="noStrike" noProof="1" dirty="0"/>
          </a:p>
        </p:txBody>
      </p:sp>
      <p:sp>
        <p:nvSpPr>
          <p:cNvPr id="32771" name="Rectangle 3"/>
          <p:cNvSpPr>
            <a:spLocks noGrp="1"/>
          </p:cNvSpPr>
          <p:nvPr>
            <p:ph idx="1"/>
          </p:nvPr>
        </p:nvSpPr>
        <p:spPr>
          <a:xfrm>
            <a:off x="1312863" y="3013075"/>
            <a:ext cx="15149513" cy="5362575"/>
          </a:xfrm>
        </p:spPr>
        <p:txBody>
          <a:bodyPr vert="horz" wrap="square" lIns="137232" tIns="68616" rIns="137232" bIns="68616" anchor="t"/>
          <a:p>
            <a:pPr algn="just" eaLnBrk="1" fontAlgn="base" hangingPunct="1">
              <a:lnSpc>
                <a:spcPct val="120000"/>
              </a:lnSpc>
              <a:buNone/>
            </a:pPr>
            <a:r>
              <a:rPr lang="en-US" altLang="zh-CN" sz="4805" strike="noStrike" noProof="1" dirty="0"/>
              <a:t>         </a:t>
            </a:r>
            <a:r>
              <a:rPr lang="zh-CN" altLang="en-US" sz="4800" b="1" strike="noStrike" noProof="1" dirty="0">
                <a:latin typeface="黑体" panose="02010600030101010101" pitchFamily="49" charset="-122"/>
                <a:ea typeface="黑体" panose="02010600030101010101" pitchFamily="49" charset="-122"/>
              </a:rPr>
              <a:t>专利局受理处或各专利代办处收到专利申请后，对符合受理条件的申请，将确定申请日，给予申请号，发出受理通知书。对申请人面交专利局受理处或各专利代办处的申请文件，当时进行申请是否符合受理条件的审查，符合受理条件的当场办理受理手续。</a:t>
            </a:r>
            <a:r>
              <a:rPr lang="zh-CN" altLang="en-US" sz="4805" strike="noStrike" noProof="1" dirty="0">
                <a:latin typeface="微软雅黑" panose="020B0503020204020204" pitchFamily="34" charset="-122"/>
                <a:ea typeface="微软雅黑" panose="020B0503020204020204" pitchFamily="34" charset="-122"/>
              </a:rPr>
              <a:t> </a:t>
            </a:r>
            <a:endParaRPr lang="zh-CN" altLang="en-US" strike="noStrike" noProof="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Rectangle 2"/>
          <p:cNvSpPr>
            <a:spLocks noGrp="1"/>
          </p:cNvSpPr>
          <p:nvPr>
            <p:ph type="title"/>
          </p:nvPr>
        </p:nvSpPr>
        <p:spPr>
          <a:xfrm>
            <a:off x="2660650" y="927100"/>
            <a:ext cx="5468938" cy="1714500"/>
          </a:xfrm>
        </p:spPr>
        <p:txBody>
          <a:bodyPr vert="horz" wrap="square" lIns="137232" tIns="68616" rIns="137232" bIns="68616" anchor="b"/>
          <a:p>
            <a:pPr eaLnBrk="1" fontAlgn="base" hangingPunct="1"/>
            <a:r>
              <a:rPr lang="zh-CN" altLang="en-US" sz="6600" b="1" strike="noStrike" noProof="1" dirty="0">
                <a:latin typeface="微软雅黑" panose="020B0503020204020204" pitchFamily="34" charset="-122"/>
                <a:ea typeface="微软雅黑" panose="020B0503020204020204" pitchFamily="34" charset="-122"/>
              </a:rPr>
              <a:t>专利审批程序</a:t>
            </a:r>
            <a:r>
              <a:rPr lang="zh-CN" altLang="en-US" sz="6605" strike="noStrike" noProof="1" dirty="0"/>
              <a:t> </a:t>
            </a:r>
            <a:endParaRPr lang="zh-CN" altLang="en-US" strike="noStrike" noProof="1" dirty="0"/>
          </a:p>
        </p:txBody>
      </p:sp>
      <p:sp>
        <p:nvSpPr>
          <p:cNvPr id="33795" name="Rectangle 3"/>
          <p:cNvSpPr>
            <a:spLocks noGrp="1"/>
          </p:cNvSpPr>
          <p:nvPr>
            <p:ph idx="1"/>
          </p:nvPr>
        </p:nvSpPr>
        <p:spPr>
          <a:xfrm>
            <a:off x="2085975" y="3232150"/>
            <a:ext cx="13960475" cy="6175375"/>
          </a:xfrm>
        </p:spPr>
        <p:txBody>
          <a:bodyPr vert="horz" wrap="square" lIns="137232" tIns="68616" rIns="137232" bIns="68616" anchor="t"/>
          <a:p>
            <a:pPr algn="just" eaLnBrk="1" fontAlgn="base" hangingPunct="1"/>
            <a:r>
              <a:rPr lang="zh-CN" altLang="en-US" sz="4800" b="1" strike="noStrike" noProof="1" dirty="0">
                <a:latin typeface="黑体" panose="02010600030101010101" pitchFamily="49" charset="-122"/>
                <a:ea typeface="黑体" panose="02010600030101010101" pitchFamily="49" charset="-122"/>
              </a:rPr>
              <a:t>依据专利法，发明专利申请的审批程序包括受理、初审、公布、实审以及授权</a:t>
            </a:r>
            <a:r>
              <a:rPr lang="en-US" altLang="zh-CN" sz="4800" b="1" strike="noStrike" noProof="1" dirty="0">
                <a:latin typeface="黑体" panose="02010600030101010101" pitchFamily="49" charset="-122"/>
                <a:ea typeface="黑体" panose="02010600030101010101" pitchFamily="49" charset="-122"/>
              </a:rPr>
              <a:t>5</a:t>
            </a:r>
            <a:r>
              <a:rPr lang="zh-CN" altLang="en-US" sz="4400" b="1" strike="noStrike" noProof="1" dirty="0">
                <a:latin typeface="黑体" panose="02010600030101010101" pitchFamily="49" charset="-122"/>
                <a:ea typeface="黑体" panose="02010600030101010101" pitchFamily="49" charset="-122"/>
              </a:rPr>
              <a:t>个阶段。 </a:t>
            </a:r>
            <a:endParaRPr lang="zh-CN" altLang="en-US" sz="4400" b="1" strike="noStrike" noProof="1" dirty="0">
              <a:latin typeface="黑体" panose="02010600030101010101" pitchFamily="49" charset="-122"/>
              <a:ea typeface="黑体" panose="02010600030101010101" pitchFamily="49" charset="-122"/>
            </a:endParaRPr>
          </a:p>
          <a:p>
            <a:pPr algn="just" eaLnBrk="1" fontAlgn="base" hangingPunct="1"/>
            <a:endParaRPr lang="zh-CN" altLang="en-US" sz="4000" b="1" strike="noStrike" noProof="1" dirty="0">
              <a:latin typeface="黑体" panose="02010600030101010101" pitchFamily="49" charset="-122"/>
              <a:ea typeface="黑体" panose="02010600030101010101" pitchFamily="49" charset="-122"/>
            </a:endParaRPr>
          </a:p>
          <a:p>
            <a:pPr algn="just" eaLnBrk="1" fontAlgn="base" hangingPunct="1"/>
            <a:r>
              <a:rPr lang="zh-CN" altLang="en-US" sz="4800" b="1" strike="noStrike" noProof="1" dirty="0">
                <a:latin typeface="黑体" panose="02010600030101010101" pitchFamily="49" charset="-122"/>
                <a:ea typeface="黑体" panose="02010600030101010101" pitchFamily="49" charset="-122"/>
              </a:rPr>
              <a:t>实用新型或者外观设计专利申请在审批中不进行早期公布和实质审查，只有受理、初审和授权</a:t>
            </a:r>
            <a:r>
              <a:rPr lang="en-US" altLang="zh-CN" sz="4800" b="1" strike="noStrike" noProof="1" dirty="0">
                <a:latin typeface="黑体" panose="02010600030101010101" pitchFamily="49" charset="-122"/>
                <a:ea typeface="黑体" panose="02010600030101010101" pitchFamily="49" charset="-122"/>
              </a:rPr>
              <a:t>3</a:t>
            </a:r>
            <a:r>
              <a:rPr lang="zh-CN" altLang="en-US" sz="4800" b="1" strike="noStrike" noProof="1" dirty="0">
                <a:latin typeface="黑体" panose="02010600030101010101" pitchFamily="49" charset="-122"/>
                <a:ea typeface="黑体" panose="02010600030101010101" pitchFamily="49" charset="-122"/>
              </a:rPr>
              <a:t>个阶段。</a:t>
            </a:r>
            <a:r>
              <a:rPr lang="zh-CN" altLang="en-US" sz="4805" strike="noStrike" noProof="1" dirty="0"/>
              <a:t> </a:t>
            </a:r>
            <a:endParaRPr lang="zh-CN" altLang="en-US" strike="noStrike" noProof="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Rectangle 2"/>
          <p:cNvSpPr>
            <a:spLocks noGrp="1"/>
          </p:cNvSpPr>
          <p:nvPr>
            <p:ph type="title"/>
          </p:nvPr>
        </p:nvSpPr>
        <p:spPr>
          <a:xfrm>
            <a:off x="2732088" y="927100"/>
            <a:ext cx="8135938" cy="1714500"/>
          </a:xfrm>
        </p:spPr>
        <p:txBody>
          <a:bodyPr vert="horz" wrap="square" lIns="137232" tIns="68616" rIns="137232" bIns="68616" anchor="b"/>
          <a:p>
            <a:pPr eaLnBrk="1" fontAlgn="base" hangingPunct="1"/>
            <a:r>
              <a:rPr lang="zh-CN" altLang="en-US" sz="6600" b="1" strike="noStrike" noProof="1" dirty="0">
                <a:ea typeface="微软雅黑" panose="020B0503020204020204" pitchFamily="34" charset="-122"/>
              </a:rPr>
              <a:t>办理专利权登记手续</a:t>
            </a:r>
            <a:r>
              <a:rPr lang="zh-CN" altLang="en-US" sz="6605" strike="noStrike" noProof="1" dirty="0"/>
              <a:t> </a:t>
            </a:r>
            <a:endParaRPr lang="zh-CN" altLang="en-US" strike="noStrike" noProof="1" dirty="0"/>
          </a:p>
        </p:txBody>
      </p:sp>
      <p:sp>
        <p:nvSpPr>
          <p:cNvPr id="38914" name="Rectangle 3"/>
          <p:cNvSpPr>
            <a:spLocks noGrp="1"/>
          </p:cNvSpPr>
          <p:nvPr>
            <p:ph idx="1"/>
          </p:nvPr>
        </p:nvSpPr>
        <p:spPr>
          <a:xfrm>
            <a:off x="890588" y="2928938"/>
            <a:ext cx="15697200" cy="6305550"/>
          </a:xfrm>
        </p:spPr>
        <p:txBody>
          <a:bodyPr wrap="square" lIns="137232" tIns="68616" rIns="137232" bIns="68616" anchor="t" anchorCtr="0"/>
          <a:p>
            <a:pPr algn="just" eaLnBrk="1" hangingPunct="1">
              <a:lnSpc>
                <a:spcPct val="110000"/>
              </a:lnSpc>
              <a:buNone/>
            </a:pPr>
            <a:r>
              <a:rPr lang="en-US" altLang="zh-CN" sz="4200" b="1"/>
              <a:t>          </a:t>
            </a:r>
            <a:r>
              <a:rPr lang="zh-CN" altLang="en-US" sz="4200" b="1" dirty="0">
                <a:latin typeface="黑体" panose="02010600030101010101" pitchFamily="49" charset="-122"/>
                <a:ea typeface="黑体" panose="02010600030101010101" pitchFamily="49" charset="-122"/>
              </a:rPr>
              <a:t>实用新型和外观设计专利申请经初步审查，发明专利申请经实质审查，未发现驳回理由的，专利局将发出授权通知书和办理登记手续通知书。申请人接到授权通知书和办理登记手续通知书以后，应当在</a:t>
            </a:r>
            <a:r>
              <a:rPr lang="en-US" altLang="zh-CN" sz="4200" b="1">
                <a:latin typeface="黑体" panose="02010600030101010101" pitchFamily="49" charset="-122"/>
                <a:ea typeface="黑体" panose="02010600030101010101" pitchFamily="49" charset="-122"/>
              </a:rPr>
              <a:t>2</a:t>
            </a:r>
            <a:r>
              <a:rPr lang="zh-CN" altLang="en-US" sz="4200" b="1" dirty="0">
                <a:latin typeface="黑体" panose="02010600030101010101" pitchFamily="49" charset="-122"/>
                <a:ea typeface="黑体" panose="02010600030101010101" pitchFamily="49" charset="-122"/>
              </a:rPr>
              <a:t>个月之内按照通知的要求办理登记手续并缴纳规定的费用。在期限内办理了登记手续并缴纳了规定费用的，专利局将授予专利权，颁发专利证书，在专利登记簿上记录，并在专利公报上公告，专利权自公告之日起生效。未在规定的期限内按规定办理登记手续的，视为</a:t>
            </a:r>
            <a:r>
              <a:rPr lang="zh-CN" altLang="en-US" sz="4200" b="1" dirty="0">
                <a:solidFill>
                  <a:srgbClr val="FF0000"/>
                </a:solidFill>
                <a:latin typeface="黑体" panose="02010600030101010101" pitchFamily="49" charset="-122"/>
                <a:ea typeface="黑体" panose="02010600030101010101" pitchFamily="49" charset="-122"/>
              </a:rPr>
              <a:t>放弃取得专利权的权利</a:t>
            </a:r>
            <a:r>
              <a:rPr lang="zh-CN" altLang="en-US" sz="4200" b="1" dirty="0">
                <a:latin typeface="黑体" panose="02010600030101010101" pitchFamily="49" charset="-122"/>
                <a:ea typeface="黑体" panose="02010600030101010101" pitchFamily="49" charset="-122"/>
              </a:rPr>
              <a:t>。</a:t>
            </a:r>
            <a:r>
              <a:rPr lang="zh-CN" altLang="en-US" sz="4200" dirty="0"/>
              <a:t> </a:t>
            </a:r>
            <a:endParaRPr lang="zh-CN" altLang="en-US" sz="4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Rectangle 2"/>
          <p:cNvSpPr>
            <a:spLocks noGrp="1"/>
          </p:cNvSpPr>
          <p:nvPr>
            <p:ph type="title"/>
          </p:nvPr>
        </p:nvSpPr>
        <p:spPr>
          <a:xfrm>
            <a:off x="2886075" y="1257300"/>
            <a:ext cx="9564688" cy="1406525"/>
          </a:xfrm>
        </p:spPr>
        <p:txBody>
          <a:bodyPr wrap="square" lIns="137232" tIns="68616" rIns="137232" bIns="68616" anchor="b" anchorCtr="0"/>
          <a:p>
            <a:pPr eaLnBrk="1" hangingPunct="1"/>
            <a:r>
              <a:rPr lang="zh-CN" altLang="en-US" b="1" dirty="0">
                <a:ea typeface="微软雅黑" panose="020B0503020204020204" pitchFamily="34" charset="-122"/>
              </a:rPr>
              <a:t>专利权的维持</a:t>
            </a:r>
            <a:endParaRPr lang="zh-CN" altLang="en-US" b="1" dirty="0">
              <a:ea typeface="微软雅黑" panose="020B0503020204020204" pitchFamily="34" charset="-122"/>
            </a:endParaRPr>
          </a:p>
        </p:txBody>
      </p:sp>
      <p:pic>
        <p:nvPicPr>
          <p:cNvPr id="39938" name="内容占位符 1"/>
          <p:cNvPicPr>
            <a:picLocks noChangeAspect="1"/>
          </p:cNvPicPr>
          <p:nvPr>
            <p:ph idx="1"/>
          </p:nvPr>
        </p:nvPicPr>
        <p:blipFill>
          <a:blip r:embed="rId1"/>
          <a:stretch>
            <a:fillRect/>
          </a:stretch>
        </p:blipFill>
        <p:spPr>
          <a:xfrm>
            <a:off x="2568575" y="4056063"/>
            <a:ext cx="3832225" cy="5280025"/>
          </a:xfrm>
        </p:spPr>
      </p:pic>
      <p:sp>
        <p:nvSpPr>
          <p:cNvPr id="39939" name="椭圆形标注 2"/>
          <p:cNvSpPr/>
          <p:nvPr/>
        </p:nvSpPr>
        <p:spPr>
          <a:xfrm>
            <a:off x="5484813" y="2973388"/>
            <a:ext cx="4802187" cy="2017712"/>
          </a:xfrm>
          <a:prstGeom prst="wedgeEllipseCallout">
            <a:avLst>
              <a:gd name="adj1" fmla="val -54560"/>
              <a:gd name="adj2" fmla="val 73880"/>
            </a:avLst>
          </a:prstGeom>
          <a:noFill/>
          <a:ln w="38100" cap="flat" cmpd="sng">
            <a:solidFill>
              <a:srgbClr val="FF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39940" name="文本框 3"/>
          <p:cNvSpPr txBox="1"/>
          <p:nvPr/>
        </p:nvSpPr>
        <p:spPr>
          <a:xfrm>
            <a:off x="5964238" y="3295650"/>
            <a:ext cx="3897312" cy="1373188"/>
          </a:xfrm>
          <a:prstGeom prst="rect">
            <a:avLst/>
          </a:prstGeom>
          <a:noFill/>
          <a:ln w="9525">
            <a:noFill/>
          </a:ln>
        </p:spPr>
        <p:txBody>
          <a:bodyPr>
            <a:spAutoFit/>
          </a:bodyPr>
          <a:p>
            <a:r>
              <a:rPr lang="en-US" altLang="zh-CN" sz="2800">
                <a:latin typeface="Tahoma" panose="020B0604030504040204" pitchFamily="34" charset="0"/>
              </a:rPr>
              <a:t>      </a:t>
            </a:r>
            <a:r>
              <a:rPr lang="zh-CN" altLang="en-US" sz="2800" b="1">
                <a:latin typeface="Tahoma" panose="020B0604030504040204" pitchFamily="34" charset="0"/>
              </a:rPr>
              <a:t>专利权人应在获得专利权后，按时缴纳专利年费。</a:t>
            </a:r>
            <a:endParaRPr lang="zh-CN" altLang="en-US" sz="2800" b="1">
              <a:latin typeface="Tahoma" panose="020B0604030504040204" pitchFamily="34" charset="0"/>
            </a:endParaRPr>
          </a:p>
        </p:txBody>
      </p:sp>
      <p:pic>
        <p:nvPicPr>
          <p:cNvPr id="39941" name="图片 4"/>
          <p:cNvPicPr>
            <a:picLocks noChangeAspect="1"/>
          </p:cNvPicPr>
          <p:nvPr/>
        </p:nvPicPr>
        <p:blipFill>
          <a:blip r:embed="rId2"/>
          <a:stretch>
            <a:fillRect/>
          </a:stretch>
        </p:blipFill>
        <p:spPr>
          <a:xfrm>
            <a:off x="10360025" y="4991100"/>
            <a:ext cx="3803650" cy="4344988"/>
          </a:xfrm>
          <a:prstGeom prst="rect">
            <a:avLst/>
          </a:prstGeom>
          <a:noFill/>
          <a:ln w="9525">
            <a:noFill/>
          </a:ln>
        </p:spPr>
      </p:pic>
      <p:sp>
        <p:nvSpPr>
          <p:cNvPr id="39942" name="椭圆形标注 5"/>
          <p:cNvSpPr/>
          <p:nvPr/>
        </p:nvSpPr>
        <p:spPr>
          <a:xfrm>
            <a:off x="12592050" y="2832100"/>
            <a:ext cx="4578350" cy="1835150"/>
          </a:xfrm>
          <a:prstGeom prst="wedgeEllipseCallout">
            <a:avLst>
              <a:gd name="adj1" fmla="val -36310"/>
              <a:gd name="adj2" fmla="val 73625"/>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39943" name="文本框 6"/>
          <p:cNvSpPr txBox="1"/>
          <p:nvPr/>
        </p:nvSpPr>
        <p:spPr>
          <a:xfrm>
            <a:off x="13255625" y="3063875"/>
            <a:ext cx="3536950" cy="1373188"/>
          </a:xfrm>
          <a:prstGeom prst="rect">
            <a:avLst/>
          </a:prstGeom>
          <a:noFill/>
          <a:ln w="9525">
            <a:noFill/>
          </a:ln>
        </p:spPr>
        <p:txBody>
          <a:bodyPr>
            <a:spAutoFit/>
          </a:bodyPr>
          <a:p>
            <a:r>
              <a:rPr lang="en-US" altLang="zh-CN" sz="2800">
                <a:latin typeface="Tahoma" panose="020B0604030504040204" pitchFamily="34" charset="0"/>
              </a:rPr>
              <a:t>      </a:t>
            </a:r>
            <a:r>
              <a:rPr lang="zh-CN" altLang="en-US" sz="2800" b="1">
                <a:latin typeface="Tahoma" panose="020B0604030504040204" pitchFamily="34" charset="0"/>
              </a:rPr>
              <a:t>专利权人除享有权力外，还应尽到哪些义务？</a:t>
            </a:r>
            <a:endParaRPr lang="zh-CN" altLang="en-US" sz="2800" b="1">
              <a:latin typeface="Tahoma" panose="020B060403050404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6" name="Rectangle 2"/>
          <p:cNvSpPr>
            <a:spLocks noGrp="1"/>
          </p:cNvSpPr>
          <p:nvPr>
            <p:ph type="title"/>
          </p:nvPr>
        </p:nvSpPr>
        <p:spPr>
          <a:xfrm>
            <a:off x="2619375" y="927100"/>
            <a:ext cx="9078913" cy="1714500"/>
          </a:xfrm>
        </p:spPr>
        <p:txBody>
          <a:bodyPr vert="horz" wrap="square" lIns="137232" tIns="68616" rIns="137232" bIns="68616" anchor="b"/>
          <a:p>
            <a:pPr eaLnBrk="1" fontAlgn="base" hangingPunct="1"/>
            <a:r>
              <a:rPr lang="zh-CN" altLang="en-US" sz="6600" b="1" strike="noStrike" noProof="1" dirty="0">
                <a:ea typeface="微软雅黑" panose="020B0503020204020204" pitchFamily="34" charset="-122"/>
              </a:rPr>
              <a:t>专利权的维持</a:t>
            </a:r>
            <a:r>
              <a:rPr lang="zh-CN" altLang="en-US" sz="6605" strike="noStrike" noProof="1" dirty="0"/>
              <a:t> </a:t>
            </a:r>
            <a:endParaRPr lang="zh-CN" altLang="en-US" strike="noStrike" noProof="1" dirty="0"/>
          </a:p>
        </p:txBody>
      </p:sp>
      <p:sp>
        <p:nvSpPr>
          <p:cNvPr id="36867" name="Rectangle 3"/>
          <p:cNvSpPr>
            <a:spLocks noGrp="1"/>
          </p:cNvSpPr>
          <p:nvPr>
            <p:ph idx="1"/>
          </p:nvPr>
        </p:nvSpPr>
        <p:spPr>
          <a:xfrm>
            <a:off x="1741488" y="2414588"/>
            <a:ext cx="9640888" cy="7523163"/>
          </a:xfrm>
        </p:spPr>
        <p:txBody>
          <a:bodyPr vert="horz" wrap="square" lIns="137232" tIns="68616" rIns="137232" bIns="68616" anchor="t"/>
          <a:p>
            <a:pPr algn="just" eaLnBrk="1" fontAlgn="base" hangingPunct="1">
              <a:lnSpc>
                <a:spcPct val="80000"/>
              </a:lnSpc>
              <a:buNone/>
            </a:pPr>
            <a:r>
              <a:rPr lang="en-US" altLang="zh-CN" sz="1050" strike="noStrike" noProof="1" dirty="0"/>
              <a:t>        </a:t>
            </a:r>
            <a:endParaRPr lang="en-US" altLang="zh-CN" sz="1050" strike="noStrike" noProof="1" dirty="0"/>
          </a:p>
          <a:p>
            <a:pPr algn="just" eaLnBrk="1" fontAlgn="base" hangingPunct="1">
              <a:lnSpc>
                <a:spcPct val="110000"/>
              </a:lnSpc>
              <a:buNone/>
            </a:pPr>
            <a:r>
              <a:rPr lang="en-US" altLang="zh-CN" sz="1050" b="1" strike="noStrike" noProof="1" dirty="0">
                <a:latin typeface="微软雅黑" panose="020B0503020204020204" pitchFamily="34" charset="-122"/>
                <a:ea typeface="微软雅黑" panose="020B0503020204020204" pitchFamily="34" charset="-122"/>
              </a:rPr>
              <a:t>                                      </a:t>
            </a:r>
            <a:r>
              <a:rPr lang="zh-CN" altLang="en-US" sz="4200" b="1" strike="noStrike" noProof="1" dirty="0">
                <a:latin typeface="黑体" panose="02010600030101010101" pitchFamily="49" charset="-122"/>
                <a:ea typeface="黑体" panose="02010600030101010101" pitchFamily="49" charset="-122"/>
              </a:rPr>
              <a:t>专利申请被授予专利权后，专利权人应于每一年度期满前一个月预缴下一年度的年费。期满未缴纳或缴足，专利局将发出缴费通知书通知专利权人自应当缴纳年费期满之日起</a:t>
            </a:r>
            <a:r>
              <a:rPr lang="en-US" altLang="zh-CN" sz="4200" b="1" strike="noStrike" noProof="1" dirty="0">
                <a:latin typeface="黑体" panose="02010600030101010101" pitchFamily="49" charset="-122"/>
                <a:ea typeface="黑体" panose="02010600030101010101" pitchFamily="49" charset="-122"/>
              </a:rPr>
              <a:t>6</a:t>
            </a:r>
            <a:r>
              <a:rPr lang="zh-CN" altLang="en-US" sz="4200" b="1" strike="noStrike" noProof="1" dirty="0">
                <a:latin typeface="黑体" panose="02010600030101010101" pitchFamily="49" charset="-122"/>
                <a:ea typeface="黑体" panose="02010600030101010101" pitchFamily="49" charset="-122"/>
              </a:rPr>
              <a:t>个月内补缴，同时缴纳滞纳金。滞纳金的金额按照每超过规定的缴费时间</a:t>
            </a:r>
            <a:r>
              <a:rPr lang="en-US" altLang="zh-CN" sz="4200" b="1" strike="noStrike" noProof="1" dirty="0">
                <a:latin typeface="黑体" panose="02010600030101010101" pitchFamily="49" charset="-122"/>
                <a:ea typeface="黑体" panose="02010600030101010101" pitchFamily="49" charset="-122"/>
              </a:rPr>
              <a:t>1</a:t>
            </a:r>
            <a:r>
              <a:rPr lang="zh-CN" altLang="en-US" sz="4200" b="1" strike="noStrike" noProof="1" dirty="0">
                <a:latin typeface="黑体" panose="02010600030101010101" pitchFamily="49" charset="-122"/>
                <a:ea typeface="黑体" panose="02010600030101010101" pitchFamily="49" charset="-122"/>
              </a:rPr>
              <a:t>个月，加收当年全额年费的</a:t>
            </a:r>
            <a:r>
              <a:rPr lang="en-US" altLang="zh-CN" sz="4200" b="1" strike="noStrike" noProof="1" dirty="0">
                <a:latin typeface="黑体" panose="02010600030101010101" pitchFamily="49" charset="-122"/>
                <a:ea typeface="黑体" panose="02010600030101010101" pitchFamily="49" charset="-122"/>
              </a:rPr>
              <a:t>5%</a:t>
            </a:r>
            <a:r>
              <a:rPr lang="zh-CN" altLang="en-US" sz="4200" b="1" strike="noStrike" noProof="1" dirty="0">
                <a:latin typeface="黑体" panose="02010600030101010101" pitchFamily="49" charset="-122"/>
                <a:ea typeface="黑体" panose="02010600030101010101" pitchFamily="49" charset="-122"/>
              </a:rPr>
              <a:t>计算；期满未缴纳的，专利权自应缴纳年费期满之日起终止。</a:t>
            </a:r>
            <a:r>
              <a:rPr lang="zh-CN" altLang="en-US" sz="4200" strike="noStrike" noProof="1" dirty="0">
                <a:latin typeface="微软雅黑" panose="020B0503020204020204" pitchFamily="34" charset="-122"/>
                <a:ea typeface="微软雅黑" panose="020B0503020204020204" pitchFamily="34" charset="-122"/>
              </a:rPr>
              <a:t> </a:t>
            </a:r>
            <a:endParaRPr lang="zh-CN" altLang="en-US" sz="4200" strike="noStrike" noProof="1" dirty="0">
              <a:latin typeface="微软雅黑" panose="020B0503020204020204" pitchFamily="34" charset="-122"/>
              <a:ea typeface="微软雅黑" panose="020B0503020204020204" pitchFamily="34" charset="-122"/>
            </a:endParaRPr>
          </a:p>
        </p:txBody>
      </p:sp>
      <p:pic>
        <p:nvPicPr>
          <p:cNvPr id="40963" name="图片 1"/>
          <p:cNvPicPr>
            <a:picLocks noChangeAspect="1"/>
          </p:cNvPicPr>
          <p:nvPr/>
        </p:nvPicPr>
        <p:blipFill>
          <a:blip r:embed="rId1"/>
          <a:stretch>
            <a:fillRect/>
          </a:stretch>
        </p:blipFill>
        <p:spPr>
          <a:xfrm>
            <a:off x="11555413" y="4878388"/>
            <a:ext cx="4598987" cy="5256212"/>
          </a:xfrm>
          <a:prstGeom prst="rect">
            <a:avLst/>
          </a:prstGeom>
          <a:noFill/>
          <a:ln w="9525">
            <a:noFill/>
          </a:ln>
        </p:spPr>
      </p:pic>
      <p:sp>
        <p:nvSpPr>
          <p:cNvPr id="40964" name="圆角矩形标注 2"/>
          <p:cNvSpPr/>
          <p:nvPr/>
        </p:nvSpPr>
        <p:spPr>
          <a:xfrm>
            <a:off x="14324013" y="2759075"/>
            <a:ext cx="3586162" cy="2459038"/>
          </a:xfrm>
          <a:prstGeom prst="wedgeRoundRectCallout">
            <a:avLst>
              <a:gd name="adj1" fmla="val -46759"/>
              <a:gd name="adj2" fmla="val 70250"/>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4" name="文本框 3"/>
          <p:cNvSpPr txBox="1"/>
          <p:nvPr/>
        </p:nvSpPr>
        <p:spPr>
          <a:xfrm>
            <a:off x="14473238" y="2747963"/>
            <a:ext cx="3587750" cy="2470150"/>
          </a:xfrm>
          <a:prstGeom prst="rect">
            <a:avLst/>
          </a:prstGeom>
          <a:noFill/>
        </p:spPr>
        <p:txBody>
          <a:bodyPr wrap="square" rtlCol="0">
            <a:spAutoFit/>
          </a:bodyPr>
          <a:p>
            <a:r>
              <a:rPr lang="en-US" altLang="zh-CN" sz="3200" noProof="1">
                <a:latin typeface="Tahoma" panose="020B0604030504040204" pitchFamily="34" charset="0"/>
                <a:ea typeface="黑体" panose="02010600030101010101" pitchFamily="49" charset="-122"/>
                <a:cs typeface="+mn-ea"/>
              </a:rPr>
              <a:t>      </a:t>
            </a:r>
            <a:r>
              <a:rPr lang="zh-CN" altLang="en-US" sz="3100" b="1" noProof="1">
                <a:effectLst>
                  <a:outerShdw blurRad="38100" dist="19050" dir="2700000" algn="tl" rotWithShape="0">
                    <a:schemeClr val="dk1">
                      <a:alpha val="40000"/>
                    </a:schemeClr>
                  </a:outerShdw>
                </a:effectLst>
                <a:latin typeface="Tahoma" panose="020B0604030504040204" pitchFamily="34" charset="0"/>
                <a:ea typeface="黑体" panose="02010600030101010101" pitchFamily="49" charset="-122"/>
                <a:cs typeface="+mn-ea"/>
              </a:rPr>
              <a:t>这项专利能产生效益，每年应按时交纳专利年费，以确保专利权的有效性。</a:t>
            </a:r>
            <a:endParaRPr lang="zh-CN" altLang="en-US" sz="3100" b="1" noProof="1">
              <a:effectLst>
                <a:outerShdw blurRad="38100" dist="19050" dir="2700000" algn="tl" rotWithShape="0">
                  <a:schemeClr val="dk1">
                    <a:alpha val="40000"/>
                  </a:scheme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Rectangle 2"/>
          <p:cNvSpPr>
            <a:spLocks noGrp="1"/>
          </p:cNvSpPr>
          <p:nvPr>
            <p:ph type="title"/>
          </p:nvPr>
        </p:nvSpPr>
        <p:spPr>
          <a:xfrm>
            <a:off x="2843213" y="887413"/>
            <a:ext cx="9401175" cy="1714500"/>
          </a:xfrm>
        </p:spPr>
        <p:txBody>
          <a:bodyPr wrap="square" lIns="137232" tIns="68616" rIns="137232" bIns="68616" anchor="b" anchorCtr="0"/>
          <a:p>
            <a:pPr eaLnBrk="1" hangingPunct="1"/>
            <a:r>
              <a:rPr lang="zh-CN" altLang="en-US" b="1" dirty="0">
                <a:ea typeface="微软雅黑" panose="020B0503020204020204" pitchFamily="34" charset="-122"/>
              </a:rPr>
              <a:t>专利权的维持</a:t>
            </a:r>
            <a:endParaRPr lang="zh-CN" altLang="en-US" b="1" dirty="0">
              <a:ea typeface="微软雅黑" panose="020B0503020204020204" pitchFamily="34" charset="-122"/>
            </a:endParaRPr>
          </a:p>
        </p:txBody>
      </p:sp>
      <p:pic>
        <p:nvPicPr>
          <p:cNvPr id="41986" name="图片 5"/>
          <p:cNvPicPr>
            <a:picLocks noChangeAspect="1"/>
          </p:cNvPicPr>
          <p:nvPr/>
        </p:nvPicPr>
        <p:blipFill>
          <a:blip r:embed="rId1"/>
          <a:stretch>
            <a:fillRect/>
          </a:stretch>
        </p:blipFill>
        <p:spPr>
          <a:xfrm>
            <a:off x="2654300" y="2857500"/>
            <a:ext cx="13539788" cy="7270750"/>
          </a:xfrm>
          <a:prstGeom prst="rect">
            <a:avLst/>
          </a:prstGeom>
          <a:noFill/>
          <a:ln w="9525">
            <a:noFill/>
          </a:ln>
        </p:spPr>
      </p:pic>
      <p:sp>
        <p:nvSpPr>
          <p:cNvPr id="41987" name="椭圆形标注 4"/>
          <p:cNvSpPr/>
          <p:nvPr/>
        </p:nvSpPr>
        <p:spPr>
          <a:xfrm>
            <a:off x="5072063" y="2857500"/>
            <a:ext cx="7173912" cy="3751263"/>
          </a:xfrm>
          <a:prstGeom prst="wedgeEllipseCallout">
            <a:avLst>
              <a:gd name="adj1" fmla="val -45829"/>
              <a:gd name="adj2" fmla="val 50319"/>
            </a:avLst>
          </a:prstGeom>
          <a:solidFill>
            <a:schemeClr val="bg1"/>
          </a:solidFill>
          <a:ln w="38100" cap="flat" cmpd="sng">
            <a:solidFill>
              <a:srgbClr val="C00000"/>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41988" name="文本框 1"/>
          <p:cNvSpPr txBox="1"/>
          <p:nvPr/>
        </p:nvSpPr>
        <p:spPr>
          <a:xfrm>
            <a:off x="5435600" y="3468688"/>
            <a:ext cx="6445250" cy="2530475"/>
          </a:xfrm>
          <a:prstGeom prst="rect">
            <a:avLst/>
          </a:prstGeom>
          <a:noFill/>
          <a:ln w="9525">
            <a:noFill/>
          </a:ln>
        </p:spPr>
        <p:txBody>
          <a:bodyPr>
            <a:spAutoFit/>
          </a:bodyPr>
          <a:p>
            <a:pPr algn="just"/>
            <a:r>
              <a:rPr lang="en-US" altLang="zh-CN" sz="2800" b="1">
                <a:latin typeface="Tahoma" panose="020B0604030504040204" pitchFamily="34" charset="0"/>
              </a:rPr>
              <a:t>     </a:t>
            </a:r>
            <a:r>
              <a:rPr lang="en-US" altLang="zh-CN" sz="3600" b="1">
                <a:latin typeface="黑体" panose="02010600030101010101" pitchFamily="49" charset="-122"/>
              </a:rPr>
              <a:t>  </a:t>
            </a:r>
            <a:r>
              <a:rPr lang="zh-CN" altLang="en-US" sz="4000" b="1">
                <a:solidFill>
                  <a:srgbClr val="262673"/>
                </a:solidFill>
                <a:latin typeface="黑体" panose="02010600030101010101" pitchFamily="49" charset="-122"/>
              </a:rPr>
              <a:t>哦，不按时缴纳专利年费，专利权就会丧失。发明成果将不再受专利法保护，任何人都可以随意使用。</a:t>
            </a:r>
            <a:endParaRPr lang="zh-CN" altLang="en-US" sz="4000" b="1">
              <a:solidFill>
                <a:srgbClr val="262673"/>
              </a:solidFill>
              <a:latin typeface="黑体" panose="02010600030101010101" pitchFamily="49"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6" name="标题 47105"/>
          <p:cNvSpPr/>
          <p:nvPr>
            <p:ph type="title"/>
          </p:nvPr>
        </p:nvSpPr>
        <p:spPr/>
        <p:txBody>
          <a:bodyPr/>
          <a:p>
            <a:r>
              <a:rPr lang="zh-CN" altLang="en-US" sz="7200" dirty="0">
                <a:ea typeface="华文中宋" panose="02010600040101010101" pitchFamily="2" charset="-122"/>
              </a:rPr>
              <a:t>五、</a:t>
            </a:r>
            <a:r>
              <a:rPr lang="zh-CN" altLang="en-US" b="1" dirty="0">
                <a:ea typeface="仿宋_GB2312" panose="02010609030101010101" pitchFamily="49" charset="-122"/>
              </a:rPr>
              <a:t>专利申请文件</a:t>
            </a:r>
            <a:endParaRPr lang="zh-CN" altLang="en-US" b="1" dirty="0">
              <a:ea typeface="仿宋_GB2312" panose="02010609030101010101" pitchFamily="49" charset="-122"/>
            </a:endParaRPr>
          </a:p>
        </p:txBody>
      </p:sp>
      <p:sp>
        <p:nvSpPr>
          <p:cNvPr id="47107" name="文本占位符 47106"/>
          <p:cNvSpPr/>
          <p:nvPr>
            <p:ph type="body" idx="1"/>
          </p:nvPr>
        </p:nvSpPr>
        <p:spPr>
          <a:xfrm>
            <a:off x="2365375" y="3027363"/>
            <a:ext cx="15544800" cy="6178550"/>
          </a:xfrm>
        </p:spPr>
        <p:txBody>
          <a:bodyPr/>
          <a:p>
            <a:r>
              <a:rPr lang="zh-CN" altLang="en-US" dirty="0">
                <a:ea typeface="华文新魏" panose="02010800040101010101" pitchFamily="2" charset="-122"/>
              </a:rPr>
              <a:t>一、申请文件的组成</a:t>
            </a:r>
            <a:endParaRPr lang="zh-CN" altLang="en-US" dirty="0">
              <a:ea typeface="华文新魏" panose="02010800040101010101" pitchFamily="2" charset="-122"/>
            </a:endParaRPr>
          </a:p>
          <a:p>
            <a:r>
              <a:rPr lang="zh-CN" altLang="en-US" dirty="0">
                <a:ea typeface="华文新魏" panose="02010800040101010101" pitchFamily="2" charset="-122"/>
              </a:rPr>
              <a:t>二、申请文件各部分的作用</a:t>
            </a:r>
            <a:endParaRPr lang="zh-CN" altLang="en-US" dirty="0">
              <a:ea typeface="华文新魏" panose="02010800040101010101" pitchFamily="2" charset="-122"/>
            </a:endParaRPr>
          </a:p>
          <a:p>
            <a:r>
              <a:rPr lang="zh-CN" altLang="en-US" dirty="0">
                <a:ea typeface="华文新魏" panose="02010800040101010101" pitchFamily="2" charset="-122"/>
              </a:rPr>
              <a:t>三、撰写权利要求书的要求</a:t>
            </a:r>
            <a:endParaRPr lang="zh-CN" altLang="en-US" dirty="0">
              <a:ea typeface="华文新魏" panose="02010800040101010101" pitchFamily="2" charset="-122"/>
            </a:endParaRPr>
          </a:p>
          <a:p>
            <a:r>
              <a:rPr lang="zh-CN" altLang="en-US" dirty="0">
                <a:ea typeface="华文新魏" panose="02010800040101010101" pitchFamily="2" charset="-122"/>
              </a:rPr>
              <a:t>四、撰写权利要求书的一些技巧</a:t>
            </a:r>
            <a:endParaRPr lang="zh-CN" altLang="en-US" dirty="0">
              <a:ea typeface="华文新魏" panose="02010800040101010101" pitchFamily="2" charset="-122"/>
            </a:endParaRPr>
          </a:p>
          <a:p>
            <a:r>
              <a:rPr lang="zh-CN" altLang="en-US" dirty="0">
                <a:ea typeface="华文新魏" panose="02010800040101010101" pitchFamily="2" charset="-122"/>
              </a:rPr>
              <a:t>五、撰写说明书的要求和一些技巧</a:t>
            </a:r>
            <a:endParaRPr lang="zh-CN" altLang="en-US" dirty="0">
              <a:ea typeface="华文新魏" panose="0201080004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7" name="Rectangle 2"/>
          <p:cNvSpPr>
            <a:spLocks noGrp="1"/>
          </p:cNvSpPr>
          <p:nvPr>
            <p:ph type="title"/>
          </p:nvPr>
        </p:nvSpPr>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二、知识产权包含的内容</a:t>
            </a:r>
            <a:endParaRPr lang="zh-CN" altLang="en-US" b="1" dirty="0">
              <a:latin typeface="微软雅黑" panose="020B0503020204020204" pitchFamily="34" charset="-122"/>
              <a:ea typeface="微软雅黑" panose="020B0503020204020204" pitchFamily="34" charset="-122"/>
            </a:endParaRPr>
          </a:p>
        </p:txBody>
      </p:sp>
      <p:sp>
        <p:nvSpPr>
          <p:cNvPr id="9218" name="Rectangle 3"/>
          <p:cNvSpPr>
            <a:spLocks noGrp="1"/>
          </p:cNvSpPr>
          <p:nvPr>
            <p:ph type="body"/>
          </p:nvPr>
        </p:nvSpPr>
        <p:spPr>
          <a:xfrm>
            <a:off x="819150" y="2641600"/>
            <a:ext cx="17068800" cy="6964363"/>
          </a:xfrm>
        </p:spPr>
        <p:txBody>
          <a:bodyPr wrap="square" lIns="137232" tIns="68616" rIns="137232" bIns="68616" anchor="t" anchorCtr="0"/>
          <a:p>
            <a:pPr eaLnBrk="1" hangingPunct="1">
              <a:buFont typeface="Symbol" panose="05050102010706020507" pitchFamily="18" charset="2"/>
              <a:buNone/>
            </a:pPr>
            <a:r>
              <a:rPr lang="en-US" altLang="zh-CN" sz="2400">
                <a:ea typeface="黑体" panose="02010600030101010101" pitchFamily="49" charset="-122"/>
              </a:rPr>
              <a:t>                                                  </a:t>
            </a:r>
            <a:r>
              <a:rPr lang="en-US" altLang="zh-CN" sz="2800">
                <a:ea typeface="黑体" panose="02010600030101010101" pitchFamily="49" charset="-122"/>
              </a:rPr>
              <a:t>                     </a:t>
            </a:r>
            <a:r>
              <a:rPr lang="zh-CN" altLang="en-US" sz="2800" dirty="0">
                <a:ea typeface="黑体" panose="02010600030101010101" pitchFamily="49" charset="-122"/>
              </a:rPr>
              <a:t>发      明</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专利权          实用新型</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外观设计</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a:t>
            </a:r>
            <a:r>
              <a:rPr lang="zh-CN" altLang="en-US" sz="2800" b="1" dirty="0">
                <a:ea typeface="黑体" panose="02010600030101010101" pitchFamily="49" charset="-122"/>
              </a:rPr>
              <a:t>工业产权</a:t>
            </a:r>
            <a:r>
              <a:rPr lang="zh-CN" altLang="en-US" sz="2800" dirty="0">
                <a:ea typeface="黑体" panose="02010600030101010101" pitchFamily="49" charset="-122"/>
              </a:rPr>
              <a:t>                           商      标</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商标权          服务标记</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厂商名称、原产地名称</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3600" dirty="0">
                <a:ea typeface="黑体" panose="02010600030101010101" pitchFamily="49" charset="-122"/>
              </a:rPr>
              <a:t> </a:t>
            </a:r>
            <a:r>
              <a:rPr lang="zh-CN" altLang="en-US" sz="2800" dirty="0">
                <a:ea typeface="黑体" panose="02010600030101010101" pitchFamily="49" charset="-122"/>
              </a:rPr>
              <a:t>                                           制止不正当竞争</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400" b="1" dirty="0">
                <a:ea typeface="黑体" panose="02010600030101010101" pitchFamily="49" charset="-122"/>
              </a:rPr>
              <a:t> </a:t>
            </a:r>
            <a:r>
              <a:rPr lang="zh-CN" altLang="en-US" sz="4000" b="1" dirty="0">
                <a:ea typeface="黑体" panose="02010600030101010101" pitchFamily="49" charset="-122"/>
                <a:sym typeface="宋体" panose="02010600030101010101" pitchFamily="2" charset="-122"/>
              </a:rPr>
              <a:t>知识产权</a:t>
            </a:r>
            <a:r>
              <a:rPr lang="zh-CN" altLang="en-US" sz="3600" b="1" dirty="0">
                <a:ea typeface="黑体" panose="02010600030101010101" pitchFamily="49" charset="-122"/>
              </a:rPr>
              <a:t> </a:t>
            </a:r>
            <a:r>
              <a:rPr lang="zh-CN" altLang="en-US" sz="2400" b="1" dirty="0">
                <a:ea typeface="黑体" panose="02010600030101010101" pitchFamily="49" charset="-122"/>
              </a:rPr>
              <a:t>                                     </a:t>
            </a:r>
            <a:r>
              <a:rPr lang="zh-CN" altLang="en-US" sz="2800" b="1" dirty="0">
                <a:ea typeface="黑体" panose="02010600030101010101" pitchFamily="49" charset="-122"/>
              </a:rPr>
              <a:t>          </a:t>
            </a:r>
            <a:r>
              <a:rPr lang="zh-CN" altLang="en-US" sz="2800" dirty="0">
                <a:ea typeface="黑体" panose="02010600030101010101" pitchFamily="49" charset="-122"/>
              </a:rPr>
              <a:t>文学、艺术和科学作品</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a:t>
            </a:r>
            <a:r>
              <a:rPr lang="zh-CN" altLang="en-US" sz="2800" b="1" dirty="0">
                <a:ea typeface="黑体" panose="02010600030101010101" pitchFamily="49" charset="-122"/>
              </a:rPr>
              <a:t>版  权（著作权）</a:t>
            </a:r>
            <a:r>
              <a:rPr lang="zh-CN" altLang="en-US" sz="2800" dirty="0">
                <a:ea typeface="黑体" panose="02010600030101010101" pitchFamily="49" charset="-122"/>
              </a:rPr>
              <a:t>          演出、录音、录像、广播作品</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制图、技术绘图                                                             　    　</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计算机软件</a:t>
            </a:r>
            <a:endParaRPr lang="zh-CN" altLang="en-US" sz="2800" dirty="0">
              <a:ea typeface="黑体" panose="02010600030101010101" pitchFamily="49" charset="-122"/>
            </a:endParaRPr>
          </a:p>
          <a:p>
            <a:pPr eaLnBrk="1" hangingPunct="1">
              <a:buFont typeface="Symbol" panose="05050102010706020507" pitchFamily="18" charset="2"/>
              <a:buNone/>
            </a:pPr>
            <a:r>
              <a:rPr lang="zh-CN" altLang="en-US" sz="2800" dirty="0">
                <a:ea typeface="黑体" panose="02010600030101010101" pitchFamily="49" charset="-122"/>
              </a:rPr>
              <a:t>　　　　 　 　    </a:t>
            </a:r>
            <a:r>
              <a:rPr lang="zh-CN" altLang="en-US" sz="2800" b="1" dirty="0">
                <a:ea typeface="黑体" panose="02010600030101010101" pitchFamily="49" charset="-122"/>
              </a:rPr>
              <a:t>其  他</a:t>
            </a:r>
            <a:r>
              <a:rPr lang="zh-CN" altLang="en-US" sz="2800" dirty="0">
                <a:ea typeface="黑体" panose="02010600030101010101" pitchFamily="49" charset="-122"/>
              </a:rPr>
              <a:t> ：地理标识、集成电路布图设计、植物新品种、 技术秘密</a:t>
            </a:r>
            <a:endParaRPr lang="zh-CN" altLang="en-US" sz="2800" dirty="0">
              <a:ea typeface="黑体" panose="02010600030101010101" pitchFamily="49" charset="-122"/>
            </a:endParaRPr>
          </a:p>
        </p:txBody>
      </p:sp>
      <p:sp>
        <p:nvSpPr>
          <p:cNvPr id="6148" name="AutoShape 4"/>
          <p:cNvSpPr/>
          <p:nvPr/>
        </p:nvSpPr>
        <p:spPr>
          <a:xfrm>
            <a:off x="3173413" y="4552950"/>
            <a:ext cx="323850" cy="5053013"/>
          </a:xfrm>
          <a:prstGeom prst="leftBrace">
            <a:avLst>
              <a:gd name="adj1" fmla="val 108394"/>
              <a:gd name="adj2" fmla="val 50000"/>
            </a:avLst>
          </a:prstGeom>
          <a:noFill/>
          <a:ln w="9525" cap="flat" cmpd="sng">
            <a:solidFill>
              <a:schemeClr val="tx1"/>
            </a:solidFill>
            <a:prstDash val="solid"/>
            <a:headEnd type="none" w="med" len="med"/>
            <a:tailEnd type="none" w="med" len="med"/>
          </a:ln>
        </p:spPr>
        <p:txBody>
          <a:bodyPr wrap="none" anchor="ctr"/>
          <a:p>
            <a:pPr lvl="0" eaLnBrk="1" fontAlgn="base" hangingPunct="1"/>
            <a:endParaRPr lang="zh-CN" altLang="zh-CN" sz="8105" strike="noStrike" noProof="1" dirty="0">
              <a:latin typeface="Tahoma" panose="020B0604030504040204" pitchFamily="34" charset="0"/>
              <a:ea typeface="黑体" panose="02010600030101010101" pitchFamily="49" charset="-122"/>
            </a:endParaRPr>
          </a:p>
        </p:txBody>
      </p:sp>
      <p:sp>
        <p:nvSpPr>
          <p:cNvPr id="6149" name="AutoShape 8"/>
          <p:cNvSpPr/>
          <p:nvPr/>
        </p:nvSpPr>
        <p:spPr>
          <a:xfrm>
            <a:off x="5380038" y="3495675"/>
            <a:ext cx="173038" cy="3109913"/>
          </a:xfrm>
          <a:prstGeom prst="leftBrace">
            <a:avLst>
              <a:gd name="adj1" fmla="val 109259"/>
              <a:gd name="adj2" fmla="val 39764"/>
            </a:avLst>
          </a:prstGeom>
          <a:noFill/>
          <a:ln w="9525" cap="flat" cmpd="sng">
            <a:solidFill>
              <a:schemeClr val="tx1"/>
            </a:solidFill>
            <a:prstDash val="solid"/>
            <a:headEnd type="none" w="med" len="med"/>
            <a:tailEnd type="none" w="med" len="med"/>
          </a:ln>
        </p:spPr>
        <p:txBody>
          <a:bodyPr wrap="none" anchor="ctr"/>
          <a:p>
            <a:pPr lvl="0" eaLnBrk="1" fontAlgn="base" hangingPunct="1"/>
            <a:endParaRPr lang="zh-CN" altLang="zh-CN" sz="8105" strike="noStrike" noProof="1" dirty="0">
              <a:latin typeface="Tahoma" panose="020B0604030504040204" pitchFamily="34" charset="0"/>
              <a:ea typeface="黑体" panose="02010600030101010101" pitchFamily="49" charset="-122"/>
            </a:endParaRPr>
          </a:p>
        </p:txBody>
      </p:sp>
      <p:sp>
        <p:nvSpPr>
          <p:cNvPr id="6150" name="AutoShape 9"/>
          <p:cNvSpPr/>
          <p:nvPr/>
        </p:nvSpPr>
        <p:spPr>
          <a:xfrm>
            <a:off x="7434263" y="4552950"/>
            <a:ext cx="323850" cy="1189038"/>
          </a:xfrm>
          <a:prstGeom prst="leftBrace">
            <a:avLst>
              <a:gd name="adj1" fmla="val 30575"/>
              <a:gd name="adj2" fmla="val 50000"/>
            </a:avLst>
          </a:prstGeom>
          <a:noFill/>
          <a:ln w="9525" cap="flat" cmpd="sng">
            <a:solidFill>
              <a:schemeClr val="tx1"/>
            </a:solidFill>
            <a:prstDash val="solid"/>
            <a:headEnd type="none" w="med" len="med"/>
            <a:tailEnd type="none" w="med" len="med"/>
          </a:ln>
        </p:spPr>
        <p:txBody>
          <a:bodyPr wrap="none" anchor="ctr"/>
          <a:p>
            <a:pPr lvl="0" eaLnBrk="1" fontAlgn="base" hangingPunct="1"/>
            <a:endParaRPr lang="zh-CN" altLang="zh-CN" sz="8105" strike="noStrike" noProof="1" dirty="0">
              <a:latin typeface="Tahoma" panose="020B0604030504040204" pitchFamily="34" charset="0"/>
              <a:ea typeface="黑体" panose="02010600030101010101" pitchFamily="49" charset="-122"/>
            </a:endParaRPr>
          </a:p>
        </p:txBody>
      </p:sp>
      <p:sp>
        <p:nvSpPr>
          <p:cNvPr id="6151" name="AutoShape 10"/>
          <p:cNvSpPr/>
          <p:nvPr/>
        </p:nvSpPr>
        <p:spPr>
          <a:xfrm>
            <a:off x="7434263" y="2867025"/>
            <a:ext cx="323850" cy="1189038"/>
          </a:xfrm>
          <a:prstGeom prst="leftBrace">
            <a:avLst>
              <a:gd name="adj1" fmla="val 30575"/>
              <a:gd name="adj2" fmla="val 50000"/>
            </a:avLst>
          </a:prstGeom>
          <a:noFill/>
          <a:ln w="9525" cap="flat" cmpd="sng">
            <a:solidFill>
              <a:schemeClr val="tx1"/>
            </a:solidFill>
            <a:prstDash val="solid"/>
            <a:headEnd type="none" w="med" len="med"/>
            <a:tailEnd type="none" w="med" len="med"/>
          </a:ln>
        </p:spPr>
        <p:txBody>
          <a:bodyPr wrap="none" anchor="ctr"/>
          <a:p>
            <a:pPr lvl="0" eaLnBrk="1" fontAlgn="base" hangingPunct="1"/>
            <a:endParaRPr lang="zh-CN" altLang="zh-CN" sz="8105" strike="noStrike" noProof="1" dirty="0">
              <a:latin typeface="Tahoma" panose="020B0604030504040204" pitchFamily="34" charset="0"/>
              <a:ea typeface="黑体" panose="02010600030101010101" pitchFamily="49" charset="-122"/>
            </a:endParaRPr>
          </a:p>
        </p:txBody>
      </p:sp>
      <p:sp>
        <p:nvSpPr>
          <p:cNvPr id="6152" name="AutoShape 11"/>
          <p:cNvSpPr/>
          <p:nvPr/>
        </p:nvSpPr>
        <p:spPr>
          <a:xfrm>
            <a:off x="6573838" y="7073900"/>
            <a:ext cx="431800" cy="1727200"/>
          </a:xfrm>
          <a:prstGeom prst="leftBrace">
            <a:avLst>
              <a:gd name="adj1" fmla="val 33379"/>
              <a:gd name="adj2" fmla="val 42106"/>
            </a:avLst>
          </a:prstGeom>
          <a:noFill/>
          <a:ln w="9525" cap="flat" cmpd="sng">
            <a:solidFill>
              <a:schemeClr val="tx1"/>
            </a:solidFill>
            <a:prstDash val="solid"/>
            <a:headEnd type="none" w="med" len="med"/>
            <a:tailEnd type="none" w="med" len="med"/>
          </a:ln>
        </p:spPr>
        <p:txBody>
          <a:bodyPr wrap="none" anchor="ctr"/>
          <a:p>
            <a:pPr lvl="0" eaLnBrk="1" fontAlgn="base" hangingPunct="1"/>
            <a:endParaRPr lang="zh-CN" altLang="zh-CN" sz="8105" strike="noStrike" noProof="1" dirty="0">
              <a:latin typeface="Tahoma" panose="020B0604030504040204" pitchFamily="34" charset="0"/>
              <a:ea typeface="黑体" panose="02010600030101010101" pitchFamily="49"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标题 50177"/>
          <p:cNvSpPr/>
          <p:nvPr>
            <p:ph type="title"/>
          </p:nvPr>
        </p:nvSpPr>
        <p:spPr/>
        <p:txBody>
          <a:bodyPr/>
          <a:p>
            <a:r>
              <a:rPr lang="zh-CN" altLang="en-US" dirty="0"/>
              <a:t>一、申请文件的组成</a:t>
            </a:r>
            <a:endParaRPr lang="zh-CN" altLang="en-US" dirty="0"/>
          </a:p>
        </p:txBody>
      </p:sp>
      <p:sp>
        <p:nvSpPr>
          <p:cNvPr id="50179" name="文本占位符 50178"/>
          <p:cNvSpPr/>
          <p:nvPr>
            <p:ph type="body" idx="1"/>
          </p:nvPr>
        </p:nvSpPr>
        <p:spPr>
          <a:xfrm>
            <a:off x="2365375" y="3027363"/>
            <a:ext cx="15544800" cy="6178550"/>
          </a:xfrm>
        </p:spPr>
        <p:txBody>
          <a:bodyPr/>
          <a:p>
            <a:pPr>
              <a:lnSpc>
                <a:spcPct val="90000"/>
              </a:lnSpc>
              <a:buNone/>
            </a:pPr>
            <a:r>
              <a:rPr lang="zh-CN" altLang="en-US" sz="4400" dirty="0"/>
              <a:t>（</a:t>
            </a:r>
            <a:r>
              <a:rPr lang="en-US" altLang="zh-CN" sz="4400">
                <a:latin typeface="华文新魏" panose="02010800040101010101" pitchFamily="2" charset="-122"/>
                <a:ea typeface="华文新魏" panose="02010800040101010101" pitchFamily="2" charset="-122"/>
              </a:rPr>
              <a:t>1</a:t>
            </a:r>
            <a:r>
              <a:rPr lang="zh-CN" altLang="en-US" sz="4400" dirty="0">
                <a:latin typeface="华文新魏" panose="02010800040101010101" pitchFamily="2" charset="-122"/>
                <a:ea typeface="华文新魏" panose="02010800040101010101" pitchFamily="2" charset="-122"/>
              </a:rPr>
              <a:t>）相关规定</a:t>
            </a:r>
            <a:r>
              <a:rPr lang="en-US" altLang="zh-CN" sz="4400">
                <a:latin typeface="华文新魏" panose="02010800040101010101" pitchFamily="2" charset="-122"/>
                <a:ea typeface="华文新魏" panose="02010800040101010101" pitchFamily="2" charset="-122"/>
              </a:rPr>
              <a:t>(</a:t>
            </a:r>
            <a:r>
              <a:rPr lang="zh-CN" altLang="en-US" sz="4400" dirty="0">
                <a:latin typeface="华文新魏" panose="02010800040101010101" pitchFamily="2" charset="-122"/>
                <a:ea typeface="华文新魏" panose="02010800040101010101" pitchFamily="2" charset="-122"/>
              </a:rPr>
              <a:t>专利法</a:t>
            </a:r>
            <a:r>
              <a:rPr lang="en-US" altLang="zh-CN" sz="4400" b="1">
                <a:latin typeface="华文新魏" panose="02010800040101010101" pitchFamily="2" charset="-122"/>
                <a:ea typeface="华文新魏" panose="02010800040101010101" pitchFamily="2" charset="-122"/>
              </a:rPr>
              <a:t>26.1)</a:t>
            </a:r>
            <a:endParaRPr lang="en-US" altLang="zh-CN" sz="4400" b="1">
              <a:latin typeface="华文新魏" panose="02010800040101010101" pitchFamily="2" charset="-122"/>
              <a:ea typeface="华文新魏" panose="02010800040101010101" pitchFamily="2" charset="-122"/>
            </a:endParaRPr>
          </a:p>
          <a:p>
            <a:pPr>
              <a:lnSpc>
                <a:spcPct val="90000"/>
              </a:lnSpc>
            </a:pPr>
            <a:r>
              <a:rPr lang="zh-CN" altLang="en-US" sz="4400" b="1" dirty="0">
                <a:latin typeface="华文新魏" panose="02010800040101010101" pitchFamily="2" charset="-122"/>
                <a:ea typeface="华文新魏" panose="02010800040101010101" pitchFamily="2" charset="-122"/>
              </a:rPr>
              <a:t>申请发明专利的，应当提交请求书、说明书及其摘要和权利要求书等文件。</a:t>
            </a:r>
            <a:endParaRPr lang="zh-CN" altLang="en-US" sz="4400" b="1" dirty="0">
              <a:latin typeface="华文新魏" panose="02010800040101010101" pitchFamily="2" charset="-122"/>
              <a:ea typeface="华文新魏" panose="02010800040101010101" pitchFamily="2" charset="-122"/>
            </a:endParaRPr>
          </a:p>
          <a:p>
            <a:pPr>
              <a:lnSpc>
                <a:spcPct val="90000"/>
              </a:lnSpc>
            </a:pPr>
            <a:r>
              <a:rPr lang="en-US" altLang="zh-CN" sz="4400" b="1">
                <a:latin typeface="华文新魏" panose="02010800040101010101" pitchFamily="2" charset="-122"/>
                <a:ea typeface="华文新魏" panose="02010800040101010101" pitchFamily="2" charset="-122"/>
              </a:rPr>
              <a:t>2</a:t>
            </a:r>
            <a:r>
              <a:rPr lang="zh-CN" altLang="en-US" sz="4400" b="1" dirty="0">
                <a:latin typeface="华文新魏" panose="02010800040101010101" pitchFamily="2" charset="-122"/>
                <a:ea typeface="华文新魏" panose="02010800040101010101" pitchFamily="2" charset="-122"/>
              </a:rPr>
              <a:t>、专利法</a:t>
            </a:r>
            <a:r>
              <a:rPr lang="en-US" altLang="zh-CN" sz="4400" b="1">
                <a:latin typeface="华文新魏" panose="02010800040101010101" pitchFamily="2" charset="-122"/>
                <a:ea typeface="华文新魏" panose="02010800040101010101" pitchFamily="2" charset="-122"/>
              </a:rPr>
              <a:t>26.2</a:t>
            </a:r>
            <a:r>
              <a:rPr lang="zh-CN" altLang="en-US" sz="4400" b="1" dirty="0">
                <a:latin typeface="华文新魏" panose="02010800040101010101" pitchFamily="2" charset="-122"/>
                <a:ea typeface="华文新魏" panose="02010800040101010101" pitchFamily="2" charset="-122"/>
              </a:rPr>
              <a:t>：</a:t>
            </a:r>
            <a:endParaRPr lang="zh-CN" altLang="en-US" sz="4400" b="1" dirty="0">
              <a:latin typeface="华文新魏" panose="02010800040101010101" pitchFamily="2" charset="-122"/>
              <a:ea typeface="华文新魏" panose="02010800040101010101" pitchFamily="2" charset="-122"/>
            </a:endParaRPr>
          </a:p>
          <a:p>
            <a:pPr>
              <a:lnSpc>
                <a:spcPct val="90000"/>
              </a:lnSpc>
            </a:pPr>
            <a:r>
              <a:rPr lang="zh-CN" altLang="en-US" sz="4400" b="1" dirty="0">
                <a:latin typeface="华文新魏" panose="02010800040101010101" pitchFamily="2" charset="-122"/>
                <a:ea typeface="华文新魏" panose="02010800040101010101" pitchFamily="2" charset="-122"/>
              </a:rPr>
              <a:t>请求书</a:t>
            </a:r>
            <a:endParaRPr lang="zh-CN" altLang="en-US" sz="4400" b="1" dirty="0">
              <a:latin typeface="华文新魏" panose="02010800040101010101" pitchFamily="2" charset="-122"/>
              <a:ea typeface="华文新魏" panose="02010800040101010101" pitchFamily="2" charset="-122"/>
            </a:endParaRPr>
          </a:p>
          <a:p>
            <a:pPr>
              <a:lnSpc>
                <a:spcPct val="90000"/>
              </a:lnSpc>
            </a:pPr>
            <a:r>
              <a:rPr lang="zh-CN" altLang="en-US" sz="4400" b="1" dirty="0">
                <a:latin typeface="华文新魏" panose="02010800040101010101" pitchFamily="2" charset="-122"/>
                <a:ea typeface="华文新魏" panose="02010800040101010101" pitchFamily="2" charset="-122"/>
              </a:rPr>
              <a:t>请求书应当写明发明的名称，发明人或者设计人的姓</a:t>
            </a:r>
            <a:endParaRPr lang="zh-CN" altLang="en-US" sz="4400" b="1" dirty="0">
              <a:latin typeface="华文新魏" panose="02010800040101010101" pitchFamily="2" charset="-122"/>
              <a:ea typeface="华文新魏" panose="02010800040101010101" pitchFamily="2" charset="-122"/>
            </a:endParaRPr>
          </a:p>
          <a:p>
            <a:pPr>
              <a:lnSpc>
                <a:spcPct val="90000"/>
              </a:lnSpc>
            </a:pPr>
            <a:r>
              <a:rPr lang="zh-CN" altLang="en-US" sz="4400" b="1" dirty="0">
                <a:latin typeface="华文新魏" panose="02010800040101010101" pitchFamily="2" charset="-122"/>
                <a:ea typeface="华文新魏" panose="02010800040101010101" pitchFamily="2" charset="-122"/>
              </a:rPr>
              <a:t>名，申请人姓名或者名称、地址以及其他事项。</a:t>
            </a:r>
            <a:r>
              <a:rPr lang="zh-CN" altLang="en-US" sz="4400" dirty="0">
                <a:latin typeface="华文新魏" panose="02010800040101010101" pitchFamily="2" charset="-122"/>
                <a:ea typeface="华文新魏" panose="02010800040101010101" pitchFamily="2" charset="-122"/>
              </a:rPr>
              <a:t>  </a:t>
            </a:r>
            <a:endParaRPr lang="zh-CN" altLang="en-US" sz="4400" dirty="0">
              <a:latin typeface="华文新魏" panose="02010800040101010101" pitchFamily="2" charset="-122"/>
              <a:ea typeface="华文新魏" panose="02010800040101010101" pitchFamily="2" charset="-122"/>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标题 52225"/>
          <p:cNvSpPr/>
          <p:nvPr>
            <p:ph type="title"/>
          </p:nvPr>
        </p:nvSpPr>
        <p:spPr/>
        <p:txBody>
          <a:bodyPr/>
          <a:p>
            <a:r>
              <a:rPr lang="zh-CN" altLang="en-US" b="1" dirty="0"/>
              <a:t>    请求书</a:t>
            </a:r>
            <a:r>
              <a:rPr lang="en-US" altLang="zh-CN"/>
              <a:t>(</a:t>
            </a:r>
            <a:r>
              <a:rPr lang="zh-CN" altLang="en-US" sz="5400" b="1" dirty="0"/>
              <a:t>专利法</a:t>
            </a:r>
            <a:r>
              <a:rPr lang="en-US" altLang="zh-CN" sz="5400" b="1"/>
              <a:t>26.2</a:t>
            </a:r>
            <a:r>
              <a:rPr lang="en-US" altLang="zh-CN"/>
              <a:t> )</a:t>
            </a:r>
            <a:endParaRPr lang="en-US" altLang="zh-CN"/>
          </a:p>
        </p:txBody>
      </p:sp>
      <p:sp>
        <p:nvSpPr>
          <p:cNvPr id="52227" name="文本占位符 52226"/>
          <p:cNvSpPr/>
          <p:nvPr>
            <p:ph type="body" idx="1"/>
          </p:nvPr>
        </p:nvSpPr>
        <p:spPr>
          <a:xfrm>
            <a:off x="2365375" y="3027363"/>
            <a:ext cx="15544800" cy="6178550"/>
          </a:xfrm>
        </p:spPr>
        <p:txBody>
          <a:bodyPr/>
          <a:p>
            <a:pPr>
              <a:lnSpc>
                <a:spcPct val="80000"/>
              </a:lnSpc>
            </a:pPr>
            <a:r>
              <a:rPr lang="zh-CN" altLang="en-US" sz="4400" dirty="0">
                <a:ea typeface="华文新魏" panose="02010800040101010101" pitchFamily="2" charset="-122"/>
              </a:rPr>
              <a:t>关于禁止重复授权</a:t>
            </a:r>
            <a:endParaRPr lang="zh-CN" altLang="en-US" sz="4400" dirty="0">
              <a:ea typeface="华文新魏" panose="02010800040101010101" pitchFamily="2" charset="-122"/>
            </a:endParaRPr>
          </a:p>
          <a:p>
            <a:pPr>
              <a:lnSpc>
                <a:spcPct val="80000"/>
              </a:lnSpc>
            </a:pPr>
            <a:r>
              <a:rPr lang="zh-CN" altLang="en-US" sz="4400" dirty="0">
                <a:ea typeface="华文新魏" panose="02010800040101010101" pitchFamily="2" charset="-122"/>
              </a:rPr>
              <a:t>同样的发明创造只能授予一项专利权</a:t>
            </a:r>
            <a:endParaRPr lang="zh-CN" altLang="en-US" sz="4400" dirty="0">
              <a:ea typeface="华文新魏" panose="02010800040101010101" pitchFamily="2" charset="-122"/>
            </a:endParaRPr>
          </a:p>
          <a:p>
            <a:pPr>
              <a:lnSpc>
                <a:spcPct val="80000"/>
              </a:lnSpc>
            </a:pPr>
            <a:r>
              <a:rPr lang="zh-CN" altLang="en-US" sz="4400" dirty="0">
                <a:ea typeface="华文新魏" panose="02010800040101010101" pitchFamily="2" charset="-122"/>
              </a:rPr>
              <a:t>同一申请人同日对同样技术方案既申请发明又申请实用新型的，应当在申请时分别声明；未声明的，对较后审查的发明申请予以驳回；发明申请授权前，申请人应当在指定期限内提交放弃实用新型专利权的声；</a:t>
            </a:r>
            <a:endParaRPr lang="zh-CN" altLang="en-US" sz="4400" dirty="0">
              <a:ea typeface="华文新魏" panose="02010800040101010101" pitchFamily="2" charset="-122"/>
            </a:endParaRPr>
          </a:p>
          <a:p>
            <a:pPr>
              <a:lnSpc>
                <a:spcPct val="80000"/>
              </a:lnSpc>
            </a:pPr>
            <a:r>
              <a:rPr lang="zh-CN" altLang="en-US" sz="4400" dirty="0">
                <a:ea typeface="华文新魏" panose="02010800040101010101" pitchFamily="2" charset="-122"/>
              </a:rPr>
              <a:t>逾期未提交放弃声明的，驳回发明申请；申请人声明放弃实用新型专利权的，对发明申请进行授权和公告；实用新型专利权自公告授予发明专利权之日起放弃。</a:t>
            </a:r>
            <a:endParaRPr lang="zh-CN" altLang="en-US" sz="4400" dirty="0">
              <a:ea typeface="华文新魏" panose="02010800040101010101" pitchFamily="2"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标题 51201"/>
          <p:cNvSpPr/>
          <p:nvPr>
            <p:ph type="title"/>
          </p:nvPr>
        </p:nvSpPr>
        <p:spPr/>
        <p:txBody>
          <a:bodyPr/>
          <a:p>
            <a:r>
              <a:rPr lang="zh-CN" altLang="en-US" b="1" dirty="0"/>
              <a:t>    请求书</a:t>
            </a:r>
            <a:r>
              <a:rPr lang="en-US" altLang="zh-CN"/>
              <a:t>(</a:t>
            </a:r>
            <a:r>
              <a:rPr lang="zh-CN" altLang="en-US" sz="5400" b="1" dirty="0"/>
              <a:t>专利法</a:t>
            </a:r>
            <a:r>
              <a:rPr lang="en-US" altLang="zh-CN" sz="5400" b="1"/>
              <a:t>26.2</a:t>
            </a:r>
            <a:r>
              <a:rPr lang="en-US" altLang="zh-CN"/>
              <a:t> )</a:t>
            </a:r>
            <a:endParaRPr lang="en-US" altLang="zh-CN"/>
          </a:p>
        </p:txBody>
      </p:sp>
      <p:sp>
        <p:nvSpPr>
          <p:cNvPr id="51203" name="文本占位符 51202"/>
          <p:cNvSpPr/>
          <p:nvPr>
            <p:ph type="body" idx="1"/>
          </p:nvPr>
        </p:nvSpPr>
        <p:spPr>
          <a:xfrm>
            <a:off x="2365375" y="3027363"/>
            <a:ext cx="15544800" cy="6178550"/>
          </a:xfrm>
        </p:spPr>
        <p:txBody>
          <a:bodyPr/>
          <a:p>
            <a:pPr>
              <a:lnSpc>
                <a:spcPct val="80000"/>
              </a:lnSpc>
            </a:pPr>
            <a:r>
              <a:rPr lang="zh-CN" altLang="en-US" sz="4400" dirty="0">
                <a:ea typeface="华文新魏" panose="02010800040101010101" pitchFamily="2" charset="-122"/>
              </a:rPr>
              <a:t>关于禁止重复授权</a:t>
            </a:r>
            <a:endParaRPr lang="zh-CN" altLang="en-US" sz="4400" dirty="0">
              <a:ea typeface="华文新魏" panose="02010800040101010101" pitchFamily="2" charset="-122"/>
            </a:endParaRPr>
          </a:p>
          <a:p>
            <a:pPr>
              <a:lnSpc>
                <a:spcPct val="80000"/>
              </a:lnSpc>
            </a:pPr>
            <a:r>
              <a:rPr lang="zh-CN" altLang="en-US" sz="4400" dirty="0">
                <a:ea typeface="华文新魏" panose="02010800040101010101" pitchFamily="2" charset="-122"/>
              </a:rPr>
              <a:t>同样的发明创造只能授予一项专利权</a:t>
            </a:r>
            <a:endParaRPr lang="zh-CN" altLang="en-US" sz="4400" dirty="0">
              <a:ea typeface="华文新魏" panose="02010800040101010101" pitchFamily="2" charset="-122"/>
            </a:endParaRPr>
          </a:p>
          <a:p>
            <a:pPr>
              <a:lnSpc>
                <a:spcPct val="80000"/>
              </a:lnSpc>
            </a:pPr>
            <a:r>
              <a:rPr lang="zh-CN" altLang="en-US" sz="4400" dirty="0">
                <a:ea typeface="华文新魏" panose="02010800040101010101" pitchFamily="2" charset="-122"/>
              </a:rPr>
              <a:t>同一申请人同日对同样技术方案既申请发明又申请实用新型的，应当在申请时分别声明；未声明的，对较后审查的发明申请予以驳回；发明申请授权前，申请人应当在指定期限内提交放弃实用新型专利权的声；</a:t>
            </a:r>
            <a:endParaRPr lang="zh-CN" altLang="en-US" sz="4400" dirty="0">
              <a:ea typeface="华文新魏" panose="02010800040101010101" pitchFamily="2" charset="-122"/>
            </a:endParaRPr>
          </a:p>
          <a:p>
            <a:pPr>
              <a:lnSpc>
                <a:spcPct val="80000"/>
              </a:lnSpc>
            </a:pPr>
            <a:r>
              <a:rPr lang="zh-CN" altLang="en-US" sz="4400" dirty="0">
                <a:ea typeface="华文新魏" panose="02010800040101010101" pitchFamily="2" charset="-122"/>
              </a:rPr>
              <a:t>逾期未提交放弃声明的，驳回发明申请；申请人声明放弃实用新型专利权的，对发明申请进行授权和公告；实用新型专利权自公告授予发明专利权之日起放弃。</a:t>
            </a:r>
            <a:endParaRPr lang="zh-CN" altLang="en-US" sz="4400" dirty="0">
              <a:ea typeface="华文新魏" panose="02010800040101010101"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50" name="标题 53249"/>
          <p:cNvSpPr/>
          <p:nvPr>
            <p:ph type="title"/>
          </p:nvPr>
        </p:nvSpPr>
        <p:spPr/>
        <p:txBody>
          <a:bodyPr/>
          <a:p>
            <a:r>
              <a:rPr lang="zh-CN" altLang="en-US" dirty="0"/>
              <a:t>    说明书</a:t>
            </a:r>
            <a:r>
              <a:rPr lang="en-US" altLang="zh-CN"/>
              <a:t>(</a:t>
            </a:r>
            <a:r>
              <a:rPr lang="zh-CN" altLang="en-US" sz="4800" dirty="0"/>
              <a:t>专利法</a:t>
            </a:r>
            <a:r>
              <a:rPr lang="en-US" altLang="zh-CN" sz="4800" b="1"/>
              <a:t>26.3)</a:t>
            </a:r>
            <a:endParaRPr lang="en-US" altLang="zh-CN" sz="4800" b="1"/>
          </a:p>
        </p:txBody>
      </p:sp>
      <p:sp>
        <p:nvSpPr>
          <p:cNvPr id="53251" name="文本占位符 53250"/>
          <p:cNvSpPr/>
          <p:nvPr>
            <p:ph type="body" idx="1"/>
          </p:nvPr>
        </p:nvSpPr>
        <p:spPr>
          <a:xfrm>
            <a:off x="2365375" y="3027363"/>
            <a:ext cx="15544800" cy="6178550"/>
          </a:xfrm>
        </p:spPr>
        <p:txBody>
          <a:bodyPr/>
          <a:p>
            <a:pPr>
              <a:buNone/>
            </a:pPr>
            <a:endParaRPr lang="zh-CN" altLang="en-US" dirty="0"/>
          </a:p>
          <a:p>
            <a:r>
              <a:rPr lang="zh-CN" altLang="en-US" sz="6600" dirty="0">
                <a:ea typeface="华文新魏" panose="02010800040101010101" pitchFamily="2" charset="-122"/>
              </a:rPr>
              <a:t>说明书应当对发明作出清楚、完整的说明，以所属技术领域的技术人员能够实现为准；必要的时候，应当有附图。</a:t>
            </a:r>
            <a:endParaRPr lang="zh-CN" altLang="en-US" sz="6600" dirty="0">
              <a:ea typeface="华文新魏" panose="0201080004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4" name="标题 54273"/>
          <p:cNvSpPr/>
          <p:nvPr>
            <p:ph type="title"/>
          </p:nvPr>
        </p:nvSpPr>
        <p:spPr/>
        <p:txBody>
          <a:bodyPr/>
          <a:p>
            <a:r>
              <a:rPr lang="zh-CN" altLang="en-US" dirty="0"/>
              <a:t>权利要求书</a:t>
            </a:r>
            <a:r>
              <a:rPr lang="en-US" altLang="zh-CN"/>
              <a:t>(</a:t>
            </a:r>
            <a:r>
              <a:rPr lang="zh-CN" altLang="en-US" sz="5400" dirty="0"/>
              <a:t>专利法</a:t>
            </a:r>
            <a:r>
              <a:rPr lang="en-US" altLang="zh-CN" sz="5400" b="1"/>
              <a:t>26.4</a:t>
            </a:r>
            <a:r>
              <a:rPr lang="en-US" altLang="zh-CN"/>
              <a:t> )</a:t>
            </a:r>
            <a:endParaRPr lang="en-US" altLang="zh-CN"/>
          </a:p>
        </p:txBody>
      </p:sp>
      <p:sp>
        <p:nvSpPr>
          <p:cNvPr id="54275" name="文本占位符 54274"/>
          <p:cNvSpPr/>
          <p:nvPr>
            <p:ph type="body" idx="1"/>
          </p:nvPr>
        </p:nvSpPr>
        <p:spPr>
          <a:xfrm>
            <a:off x="2365375" y="3027363"/>
            <a:ext cx="15544800" cy="6178550"/>
          </a:xfrm>
        </p:spPr>
        <p:txBody>
          <a:bodyPr/>
          <a:p>
            <a:r>
              <a:rPr lang="zh-CN" altLang="en-US" sz="6600" dirty="0">
                <a:latin typeface="华文新魏" panose="02010800040101010101" pitchFamily="2" charset="-122"/>
                <a:ea typeface="华文新魏" panose="02010800040101010101" pitchFamily="2" charset="-122"/>
              </a:rPr>
              <a:t>权利要求书应当以说明书为依据，说明要求专利保护的范围 </a:t>
            </a:r>
            <a:r>
              <a:rPr lang="zh-CN" altLang="en-US" dirty="0">
                <a:latin typeface="华文新魏" panose="02010800040101010101" pitchFamily="2" charset="-122"/>
                <a:ea typeface="华文新魏" panose="02010800040101010101" pitchFamily="2" charset="-122"/>
              </a:rPr>
              <a:t>。</a:t>
            </a:r>
            <a:endParaRPr lang="zh-CN" altLang="en-US">
              <a:latin typeface="华文新魏" panose="02010800040101010101" pitchFamily="2" charset="-122"/>
              <a:ea typeface="华文新魏" panose="02010800040101010101" pitchFamily="2"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标题 56321"/>
          <p:cNvSpPr/>
          <p:nvPr>
            <p:ph type="title"/>
          </p:nvPr>
        </p:nvSpPr>
        <p:spPr/>
        <p:txBody>
          <a:bodyPr/>
          <a:p>
            <a:r>
              <a:rPr lang="zh-CN" altLang="en-US" dirty="0"/>
              <a:t>二、申请文件各部分的作用</a:t>
            </a:r>
            <a:endParaRPr lang="zh-CN" altLang="en-US" dirty="0"/>
          </a:p>
        </p:txBody>
      </p:sp>
      <p:sp>
        <p:nvSpPr>
          <p:cNvPr id="56323" name="文本占位符 56322"/>
          <p:cNvSpPr/>
          <p:nvPr>
            <p:ph type="body" idx="1"/>
          </p:nvPr>
        </p:nvSpPr>
        <p:spPr>
          <a:xfrm>
            <a:off x="2365375" y="3027363"/>
            <a:ext cx="15544800" cy="6178550"/>
          </a:xfrm>
        </p:spPr>
        <p:txBody>
          <a:bodyPr/>
          <a:p>
            <a:pPr>
              <a:lnSpc>
                <a:spcPct val="90000"/>
              </a:lnSpc>
            </a:pPr>
            <a:r>
              <a:rPr lang="zh-CN" altLang="en-US" dirty="0">
                <a:latin typeface="华文新魏" panose="02010800040101010101" pitchFamily="2" charset="-122"/>
                <a:ea typeface="华文新魏" panose="02010800040101010101" pitchFamily="2" charset="-122"/>
              </a:rPr>
              <a:t>说明书的作用</a:t>
            </a:r>
            <a:endParaRPr lang="zh-CN" altLang="en-US" b="1" dirty="0">
              <a:latin typeface="华文新魏" panose="02010800040101010101" pitchFamily="2" charset="-122"/>
              <a:ea typeface="华文新魏" panose="02010800040101010101" pitchFamily="2" charset="-122"/>
            </a:endParaRPr>
          </a:p>
          <a:p>
            <a:pPr>
              <a:lnSpc>
                <a:spcPct val="90000"/>
              </a:lnSpc>
            </a:pPr>
            <a:r>
              <a:rPr lang="en-US" altLang="zh-CN" b="1">
                <a:latin typeface="华文新魏" panose="02010800040101010101" pitchFamily="2" charset="-122"/>
                <a:ea typeface="华文新魏" panose="02010800040101010101" pitchFamily="2" charset="-122"/>
              </a:rPr>
              <a:t>1</a:t>
            </a:r>
            <a:r>
              <a:rPr lang="zh-CN" altLang="en-US" dirty="0">
                <a:latin typeface="华文新魏" panose="02010800040101010101" pitchFamily="2" charset="-122"/>
                <a:ea typeface="华文新魏" panose="02010800040101010101" pitchFamily="2" charset="-122"/>
              </a:rPr>
              <a:t>、充分公开发明，使所属技术领域的技术人员能够实施</a:t>
            </a:r>
            <a:endParaRPr lang="zh-CN" altLang="en-US" b="1" dirty="0">
              <a:latin typeface="华文新魏" panose="02010800040101010101" pitchFamily="2" charset="-122"/>
              <a:ea typeface="华文新魏" panose="02010800040101010101" pitchFamily="2" charset="-122"/>
            </a:endParaRPr>
          </a:p>
          <a:p>
            <a:pPr>
              <a:lnSpc>
                <a:spcPct val="90000"/>
              </a:lnSpc>
            </a:pPr>
            <a:r>
              <a:rPr lang="en-US" altLang="zh-CN" b="1">
                <a:latin typeface="华文新魏" panose="02010800040101010101" pitchFamily="2" charset="-122"/>
                <a:ea typeface="华文新魏" panose="02010800040101010101" pitchFamily="2" charset="-122"/>
              </a:rPr>
              <a:t>2</a:t>
            </a:r>
            <a:r>
              <a:rPr lang="zh-CN" altLang="en-US" dirty="0">
                <a:latin typeface="华文新魏" panose="02010800040101010101" pitchFamily="2" charset="-122"/>
                <a:ea typeface="华文新魏" panose="02010800040101010101" pitchFamily="2" charset="-122"/>
              </a:rPr>
              <a:t>、公开足够的技术内容，支持权利要求书要求保护的范围</a:t>
            </a:r>
            <a:endParaRPr lang="zh-CN" altLang="en-US" b="1" dirty="0">
              <a:latin typeface="华文新魏" panose="02010800040101010101" pitchFamily="2" charset="-122"/>
              <a:ea typeface="华文新魏" panose="02010800040101010101" pitchFamily="2" charset="-122"/>
            </a:endParaRPr>
          </a:p>
          <a:p>
            <a:pPr>
              <a:lnSpc>
                <a:spcPct val="90000"/>
              </a:lnSpc>
            </a:pPr>
            <a:r>
              <a:rPr lang="en-US" altLang="zh-CN" b="1">
                <a:latin typeface="华文新魏" panose="02010800040101010101" pitchFamily="2" charset="-122"/>
                <a:ea typeface="华文新魏" panose="02010800040101010101" pitchFamily="2" charset="-122"/>
              </a:rPr>
              <a:t>3</a:t>
            </a:r>
            <a:r>
              <a:rPr lang="zh-CN" altLang="en-US" dirty="0">
                <a:latin typeface="华文新魏" panose="02010800040101010101" pitchFamily="2" charset="-122"/>
                <a:ea typeface="华文新魏" panose="02010800040101010101" pitchFamily="2" charset="-122"/>
              </a:rPr>
              <a:t>、审查程序中修改的依据和侵权诉讼时解释权利要求的辅助手段</a:t>
            </a:r>
            <a:endParaRPr lang="zh-CN" altLang="en-US" b="1" dirty="0">
              <a:latin typeface="华文新魏" panose="02010800040101010101" pitchFamily="2" charset="-122"/>
              <a:ea typeface="华文新魏" panose="02010800040101010101" pitchFamily="2" charset="-122"/>
            </a:endParaRPr>
          </a:p>
          <a:p>
            <a:pPr>
              <a:lnSpc>
                <a:spcPct val="90000"/>
              </a:lnSpc>
            </a:pPr>
            <a:r>
              <a:rPr lang="en-US" altLang="zh-CN" b="1">
                <a:latin typeface="华文新魏" panose="02010800040101010101" pitchFamily="2" charset="-122"/>
                <a:ea typeface="华文新魏" panose="02010800040101010101" pitchFamily="2" charset="-122"/>
              </a:rPr>
              <a:t>4</a:t>
            </a:r>
            <a:r>
              <a:rPr lang="zh-CN" altLang="en-US" dirty="0">
                <a:latin typeface="华文新魏" panose="02010800040101010101" pitchFamily="2" charset="-122"/>
                <a:ea typeface="华文新魏" panose="02010800040101010101" pitchFamily="2" charset="-122"/>
              </a:rPr>
              <a:t>、可检索的信息源，提供技术信息。</a:t>
            </a:r>
            <a:endParaRPr lang="zh-CN" altLang="en-US" dirty="0">
              <a:latin typeface="华文新魏" panose="02010800040101010101" pitchFamily="2" charset="-122"/>
              <a:ea typeface="华文新魏" panose="02010800040101010101" pitchFamily="2"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标题 58369"/>
          <p:cNvSpPr/>
          <p:nvPr>
            <p:ph type="title"/>
          </p:nvPr>
        </p:nvSpPr>
        <p:spPr/>
        <p:txBody>
          <a:bodyPr/>
          <a:p>
            <a:r>
              <a:rPr lang="zh-CN" altLang="en-US" dirty="0"/>
              <a:t>申请文件各部分的作用</a:t>
            </a:r>
            <a:r>
              <a:rPr lang="en-US" altLang="zh-CN" sz="4800"/>
              <a:t>(</a:t>
            </a:r>
            <a:r>
              <a:rPr lang="zh-CN" altLang="en-US" sz="4800" dirty="0"/>
              <a:t>摘要</a:t>
            </a:r>
            <a:r>
              <a:rPr lang="en-US" altLang="zh-CN" sz="4800"/>
              <a:t>)</a:t>
            </a:r>
            <a:endParaRPr lang="en-US" altLang="zh-CN" sz="4800"/>
          </a:p>
        </p:txBody>
      </p:sp>
      <p:sp>
        <p:nvSpPr>
          <p:cNvPr id="58371" name="文本占位符 58370"/>
          <p:cNvSpPr/>
          <p:nvPr>
            <p:ph type="body" idx="1"/>
          </p:nvPr>
        </p:nvSpPr>
        <p:spPr>
          <a:xfrm>
            <a:off x="2365375" y="3027363"/>
            <a:ext cx="15544800" cy="6178550"/>
          </a:xfrm>
        </p:spPr>
        <p:txBody>
          <a:bodyPr/>
          <a:p>
            <a:pPr>
              <a:lnSpc>
                <a:spcPct val="90000"/>
              </a:lnSpc>
            </a:pPr>
            <a:r>
              <a:rPr lang="zh-CN" altLang="en-US" sz="4400" dirty="0">
                <a:latin typeface="华文新魏" panose="02010800040101010101" pitchFamily="2" charset="-122"/>
                <a:ea typeface="华文新魏" panose="02010800040101010101" pitchFamily="2" charset="-122"/>
              </a:rPr>
              <a:t>说明书摘要</a:t>
            </a:r>
            <a:endParaRPr lang="zh-CN" altLang="en-US" sz="4400">
              <a:latin typeface="华文新魏" panose="02010800040101010101" pitchFamily="2" charset="-122"/>
              <a:ea typeface="华文新魏" panose="02010800040101010101" pitchFamily="2" charset="-122"/>
            </a:endParaRPr>
          </a:p>
          <a:p>
            <a:pPr>
              <a:lnSpc>
                <a:spcPct val="90000"/>
              </a:lnSpc>
            </a:pPr>
            <a:r>
              <a:rPr lang="en-US" altLang="zh-CN" sz="4400">
                <a:latin typeface="华文新魏" panose="02010800040101010101" pitchFamily="2" charset="-122"/>
                <a:ea typeface="华文新魏" panose="02010800040101010101" pitchFamily="2" charset="-122"/>
              </a:rPr>
              <a:t>1 </a:t>
            </a:r>
            <a:r>
              <a:rPr lang="zh-CN" altLang="en-US" sz="4400" dirty="0">
                <a:latin typeface="华文新魏" panose="02010800040101010101" pitchFamily="2" charset="-122"/>
                <a:ea typeface="华文新魏" panose="02010800040101010101" pitchFamily="2" charset="-122"/>
              </a:rPr>
              <a:t>、作用：通过阅读摘要了解发明的概要，当读者阅读了摘要之后确定是否有必要继续看说明书和权利要求书。</a:t>
            </a:r>
            <a:endParaRPr lang="zh-CN" altLang="en-US" sz="4400" dirty="0">
              <a:latin typeface="华文新魏" panose="02010800040101010101" pitchFamily="2" charset="-122"/>
              <a:ea typeface="华文新魏" panose="02010800040101010101" pitchFamily="2" charset="-122"/>
            </a:endParaRPr>
          </a:p>
          <a:p>
            <a:pPr>
              <a:lnSpc>
                <a:spcPct val="90000"/>
              </a:lnSpc>
            </a:pPr>
            <a:r>
              <a:rPr lang="en-US" altLang="zh-CN" sz="4400">
                <a:latin typeface="华文新魏" panose="02010800040101010101" pitchFamily="2" charset="-122"/>
                <a:ea typeface="华文新魏" panose="02010800040101010101" pitchFamily="2" charset="-122"/>
              </a:rPr>
              <a:t>2</a:t>
            </a:r>
            <a:r>
              <a:rPr lang="zh-CN" altLang="en-US" sz="4400" dirty="0">
                <a:latin typeface="华文新魏" panose="02010800040101010101" pitchFamily="2" charset="-122"/>
                <a:ea typeface="华文新魏" panose="02010800040101010101" pitchFamily="2" charset="-122"/>
              </a:rPr>
              <a:t>、法律效力：摘要仅是一种技术信息，不具有法律效力。</a:t>
            </a:r>
            <a:endParaRPr lang="zh-CN" altLang="en-US" sz="4400" dirty="0">
              <a:latin typeface="华文新魏" panose="02010800040101010101" pitchFamily="2" charset="-122"/>
              <a:ea typeface="华文新魏" panose="02010800040101010101" pitchFamily="2" charset="-122"/>
            </a:endParaRPr>
          </a:p>
          <a:p>
            <a:pPr>
              <a:lnSpc>
                <a:spcPct val="90000"/>
              </a:lnSpc>
            </a:pPr>
            <a:r>
              <a:rPr lang="zh-CN" altLang="en-US" sz="4400" dirty="0">
                <a:latin typeface="华文新魏" panose="02010800040101010101" pitchFamily="2" charset="-122"/>
                <a:ea typeface="华文新魏" panose="02010800040101010101" pitchFamily="2" charset="-122"/>
              </a:rPr>
              <a:t>摘要的内容不属于发明原始公开的内容，不能作为以后修改说明书或者权利要求书的根据，也不能用来解释专利权的保护范围</a:t>
            </a:r>
            <a:r>
              <a:rPr lang="zh-CN" altLang="en-US" sz="4400" dirty="0"/>
              <a:t>。</a:t>
            </a:r>
            <a:endParaRPr lang="zh-CN" altLang="en-US" sz="4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标题 60417"/>
          <p:cNvSpPr/>
          <p:nvPr>
            <p:ph type="title"/>
          </p:nvPr>
        </p:nvSpPr>
        <p:spPr/>
        <p:txBody>
          <a:bodyPr/>
          <a:p>
            <a:r>
              <a:rPr lang="zh-CN" altLang="en-US" dirty="0"/>
              <a:t>申请文件各部分的作用</a:t>
            </a:r>
            <a:r>
              <a:rPr lang="en-US" altLang="zh-CN" sz="4800"/>
              <a:t>(</a:t>
            </a:r>
            <a:r>
              <a:rPr lang="zh-CN" altLang="en-US" sz="4800" dirty="0"/>
              <a:t>附图</a:t>
            </a:r>
            <a:r>
              <a:rPr lang="en-US" altLang="zh-CN" sz="4800"/>
              <a:t>)</a:t>
            </a:r>
            <a:endParaRPr lang="en-US" altLang="zh-CN" sz="4800"/>
          </a:p>
        </p:txBody>
      </p:sp>
      <p:sp>
        <p:nvSpPr>
          <p:cNvPr id="60419" name="文本占位符 60418"/>
          <p:cNvSpPr/>
          <p:nvPr>
            <p:ph type="body" idx="1"/>
          </p:nvPr>
        </p:nvSpPr>
        <p:spPr>
          <a:xfrm>
            <a:off x="2365375" y="3027363"/>
            <a:ext cx="15544800" cy="6178550"/>
          </a:xfrm>
        </p:spPr>
        <p:txBody>
          <a:bodyPr/>
          <a:p>
            <a:pPr>
              <a:lnSpc>
                <a:spcPct val="80000"/>
              </a:lnSpc>
            </a:pPr>
            <a:r>
              <a:rPr lang="zh-CN" altLang="en-US" sz="4400" dirty="0">
                <a:latin typeface="华文新魏" panose="02010800040101010101" pitchFamily="2" charset="-122"/>
                <a:ea typeface="华文新魏" panose="02010800040101010101" pitchFamily="2" charset="-122"/>
              </a:rPr>
              <a:t>说明书附图</a:t>
            </a:r>
            <a:endParaRPr lang="zh-CN" altLang="en-US" sz="4400" dirty="0">
              <a:latin typeface="华文新魏" panose="02010800040101010101" pitchFamily="2" charset="-122"/>
              <a:ea typeface="华文新魏" panose="02010800040101010101" pitchFamily="2" charset="-122"/>
            </a:endParaRPr>
          </a:p>
          <a:p>
            <a:pPr>
              <a:lnSpc>
                <a:spcPct val="80000"/>
              </a:lnSpc>
            </a:pPr>
            <a:r>
              <a:rPr lang="en-US" altLang="zh-CN" sz="4400">
                <a:latin typeface="华文新魏" panose="02010800040101010101" pitchFamily="2" charset="-122"/>
                <a:ea typeface="华文新魏" panose="02010800040101010101" pitchFamily="2" charset="-122"/>
              </a:rPr>
              <a:t>1</a:t>
            </a:r>
            <a:r>
              <a:rPr lang="zh-CN" altLang="en-US" sz="4400" dirty="0">
                <a:latin typeface="华文新魏" panose="02010800040101010101" pitchFamily="2" charset="-122"/>
                <a:ea typeface="华文新魏" panose="02010800040101010101" pitchFamily="2" charset="-122"/>
              </a:rPr>
              <a:t>、是说明书的一个组成部分，其作用在补充说明书文字部分的描述，使人能够直观地、形象化地理解发明的每个技术特征和整体技术方案。</a:t>
            </a:r>
            <a:endParaRPr lang="zh-CN" altLang="en-US" sz="4400">
              <a:latin typeface="华文新魏" panose="02010800040101010101" pitchFamily="2" charset="-122"/>
              <a:ea typeface="华文新魏" panose="02010800040101010101" pitchFamily="2" charset="-122"/>
            </a:endParaRPr>
          </a:p>
          <a:p>
            <a:pPr>
              <a:lnSpc>
                <a:spcPct val="80000"/>
              </a:lnSpc>
            </a:pPr>
            <a:r>
              <a:rPr lang="en-US" altLang="zh-CN" sz="4400">
                <a:latin typeface="华文新魏" panose="02010800040101010101" pitchFamily="2" charset="-122"/>
                <a:ea typeface="华文新魏" panose="02010800040101010101" pitchFamily="2" charset="-122"/>
              </a:rPr>
              <a:t>2</a:t>
            </a:r>
            <a:r>
              <a:rPr lang="zh-CN" altLang="en-US" sz="4400" dirty="0">
                <a:latin typeface="华文新魏" panose="02010800040101010101" pitchFamily="2" charset="-122"/>
                <a:ea typeface="华文新魏" panose="02010800040101010101" pitchFamily="2" charset="-122"/>
              </a:rPr>
              <a:t>、对于机械和电学技术领域中的专利申请，附图的作用尤其明显。</a:t>
            </a:r>
            <a:endParaRPr lang="zh-CN" altLang="en-US" sz="4400" dirty="0">
              <a:latin typeface="华文新魏" panose="02010800040101010101" pitchFamily="2" charset="-122"/>
              <a:ea typeface="华文新魏" panose="02010800040101010101" pitchFamily="2" charset="-122"/>
            </a:endParaRPr>
          </a:p>
          <a:p>
            <a:pPr>
              <a:lnSpc>
                <a:spcPct val="80000"/>
              </a:lnSpc>
            </a:pPr>
            <a:r>
              <a:rPr lang="en-US" altLang="zh-CN" sz="4400">
                <a:latin typeface="华文新魏" panose="02010800040101010101" pitchFamily="2" charset="-122"/>
                <a:ea typeface="华文新魏" panose="02010800040101010101" pitchFamily="2" charset="-122"/>
              </a:rPr>
              <a:t>3</a:t>
            </a:r>
            <a:r>
              <a:rPr lang="zh-CN" altLang="en-US" sz="4400" dirty="0">
                <a:latin typeface="华文新魏" panose="02010800040101010101" pitchFamily="2" charset="-122"/>
                <a:ea typeface="华文新魏" panose="02010800040101010101" pitchFamily="2" charset="-122"/>
              </a:rPr>
              <a:t>、对于某些发明专利申请，例如多数化学领域的专利申请，用文字足以清楚、完整地描述发明技术方案时，可以没有附图。</a:t>
            </a:r>
            <a:endParaRPr lang="zh-CN" altLang="en-US" sz="4400" dirty="0">
              <a:latin typeface="华文新魏" panose="02010800040101010101" pitchFamily="2" charset="-122"/>
              <a:ea typeface="华文新魏" panose="02010800040101010101" pitchFamily="2" charset="-122"/>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标题 62465"/>
          <p:cNvSpPr/>
          <p:nvPr>
            <p:ph type="title"/>
          </p:nvPr>
        </p:nvSpPr>
        <p:spPr/>
        <p:txBody>
          <a:bodyPr/>
          <a:p>
            <a:r>
              <a:rPr lang="zh-CN" altLang="en-US" dirty="0"/>
              <a:t>申请文件各部分的作用</a:t>
            </a:r>
            <a:r>
              <a:rPr lang="en-US" altLang="zh-CN" sz="4800"/>
              <a:t>(</a:t>
            </a:r>
            <a:r>
              <a:rPr lang="zh-CN" altLang="en-US" sz="4800" dirty="0"/>
              <a:t>权项</a:t>
            </a:r>
            <a:r>
              <a:rPr lang="en-US" altLang="zh-CN" sz="4800"/>
              <a:t>)</a:t>
            </a:r>
            <a:endParaRPr lang="en-US" altLang="zh-CN" sz="4800"/>
          </a:p>
        </p:txBody>
      </p:sp>
      <p:sp>
        <p:nvSpPr>
          <p:cNvPr id="62467" name="文本占位符 62466"/>
          <p:cNvSpPr/>
          <p:nvPr>
            <p:ph type="body" idx="1"/>
          </p:nvPr>
        </p:nvSpPr>
        <p:spPr>
          <a:xfrm>
            <a:off x="2365375" y="3027363"/>
            <a:ext cx="15544800" cy="6178550"/>
          </a:xfrm>
        </p:spPr>
        <p:txBody>
          <a:bodyPr/>
          <a:p>
            <a:r>
              <a:rPr lang="zh-CN" altLang="en-US" dirty="0">
                <a:latin typeface="华文新魏" panose="02010800040101010101" pitchFamily="2" charset="-122"/>
                <a:ea typeface="华文新魏" panose="02010800040101010101" pitchFamily="2" charset="-122"/>
              </a:rPr>
              <a:t>权利要求书</a:t>
            </a:r>
            <a:endParaRPr lang="zh-CN" altLang="en-US" dirty="0">
              <a:latin typeface="华文新魏" panose="02010800040101010101" pitchFamily="2" charset="-122"/>
              <a:ea typeface="华文新魏" panose="02010800040101010101" pitchFamily="2" charset="-122"/>
            </a:endParaRPr>
          </a:p>
          <a:p>
            <a:r>
              <a:rPr lang="en-US" altLang="zh-CN">
                <a:latin typeface="华文新魏" panose="02010800040101010101" pitchFamily="2" charset="-122"/>
                <a:ea typeface="华文新魏" panose="02010800040101010101" pitchFamily="2" charset="-122"/>
              </a:rPr>
              <a:t>1</a:t>
            </a:r>
            <a:r>
              <a:rPr lang="zh-CN" altLang="en-US" dirty="0">
                <a:latin typeface="华文新魏" panose="02010800040101010101" pitchFamily="2" charset="-122"/>
                <a:ea typeface="华文新魏" panose="02010800040101010101" pitchFamily="2" charset="-122"/>
              </a:rPr>
              <a:t>、以说明书为依据，说明要求专利保护的范围（法</a:t>
            </a:r>
            <a:r>
              <a:rPr lang="en-US" altLang="zh-CN">
                <a:latin typeface="华文新魏" panose="02010800040101010101" pitchFamily="2" charset="-122"/>
                <a:ea typeface="华文新魏" panose="02010800040101010101" pitchFamily="2" charset="-122"/>
              </a:rPr>
              <a:t>26.4</a:t>
            </a:r>
            <a:r>
              <a:rPr lang="zh-CN" altLang="en-US" dirty="0">
                <a:latin typeface="华文新魏" panose="02010800040101010101" pitchFamily="2" charset="-122"/>
                <a:ea typeface="华文新魏" panose="02010800040101010101" pitchFamily="2" charset="-122"/>
              </a:rPr>
              <a:t>－权利要求书的任务</a:t>
            </a:r>
            <a:r>
              <a:rPr lang="en-US" altLang="zh-CN">
                <a:latin typeface="华文新魏" panose="02010800040101010101" pitchFamily="2" charset="-122"/>
                <a:ea typeface="华文新魏" panose="02010800040101010101" pitchFamily="2" charset="-122"/>
              </a:rPr>
              <a:t>)</a:t>
            </a:r>
            <a:endParaRPr lang="en-US" altLang="zh-CN">
              <a:latin typeface="华文新魏" panose="02010800040101010101" pitchFamily="2" charset="-122"/>
              <a:ea typeface="华文新魏" panose="02010800040101010101" pitchFamily="2" charset="-122"/>
            </a:endParaRPr>
          </a:p>
          <a:p>
            <a:r>
              <a:rPr lang="en-US" altLang="zh-CN">
                <a:latin typeface="华文新魏" panose="02010800040101010101" pitchFamily="2" charset="-122"/>
                <a:ea typeface="华文新魏" panose="02010800040101010101" pitchFamily="2" charset="-122"/>
              </a:rPr>
              <a:t>2</a:t>
            </a:r>
            <a:r>
              <a:rPr lang="zh-CN" altLang="en-US" dirty="0">
                <a:latin typeface="华文新魏" panose="02010800040101010101" pitchFamily="2" charset="-122"/>
                <a:ea typeface="华文新魏" panose="02010800040101010101" pitchFamily="2" charset="-122"/>
              </a:rPr>
              <a:t>、原始权利要求书作为修改专利申请或专利的依据（法</a:t>
            </a:r>
            <a:r>
              <a:rPr lang="en-US" altLang="zh-CN">
                <a:latin typeface="华文新魏" panose="02010800040101010101" pitchFamily="2" charset="-122"/>
                <a:ea typeface="华文新魏" panose="02010800040101010101" pitchFamily="2" charset="-122"/>
              </a:rPr>
              <a:t>33</a:t>
            </a:r>
            <a:r>
              <a:rPr lang="zh-CN" altLang="en-US" dirty="0">
                <a:latin typeface="华文新魏" panose="02010800040101010101" pitchFamily="2" charset="-122"/>
                <a:ea typeface="华文新魏" panose="02010800040101010101" pitchFamily="2" charset="-122"/>
              </a:rPr>
              <a:t>、细则</a:t>
            </a:r>
            <a:r>
              <a:rPr lang="en-US" altLang="zh-CN">
                <a:latin typeface="华文新魏" panose="02010800040101010101" pitchFamily="2" charset="-122"/>
                <a:ea typeface="华文新魏" panose="02010800040101010101" pitchFamily="2" charset="-122"/>
              </a:rPr>
              <a:t>68</a:t>
            </a:r>
            <a:r>
              <a:rPr lang="zh-CN" altLang="en-US" dirty="0">
                <a:latin typeface="华文新魏" panose="02010800040101010101" pitchFamily="2" charset="-122"/>
                <a:ea typeface="华文新魏" panose="02010800040101010101" pitchFamily="2" charset="-122"/>
              </a:rPr>
              <a:t>）</a:t>
            </a:r>
            <a:endParaRPr lang="zh-CN" altLang="en-US" dirty="0">
              <a:latin typeface="华文新魏" panose="02010800040101010101" pitchFamily="2" charset="-122"/>
              <a:ea typeface="华文新魏" panose="02010800040101010101" pitchFamily="2" charset="-122"/>
            </a:endParaRPr>
          </a:p>
          <a:p>
            <a:r>
              <a:rPr lang="en-US" altLang="zh-CN">
                <a:latin typeface="华文新魏" panose="02010800040101010101" pitchFamily="2" charset="-122"/>
                <a:ea typeface="华文新魏" panose="02010800040101010101" pitchFamily="2" charset="-122"/>
              </a:rPr>
              <a:t>3</a:t>
            </a:r>
            <a:r>
              <a:rPr lang="zh-CN" altLang="en-US" dirty="0">
                <a:latin typeface="华文新魏" panose="02010800040101010101" pitchFamily="2" charset="-122"/>
                <a:ea typeface="华文新魏" panose="02010800040101010101" pitchFamily="2" charset="-122"/>
              </a:rPr>
              <a:t>、作为授权后确定专利权保护范围的法律依据（法</a:t>
            </a:r>
            <a:r>
              <a:rPr lang="en-US" altLang="zh-CN">
                <a:latin typeface="华文新魏" panose="02010800040101010101" pitchFamily="2" charset="-122"/>
                <a:ea typeface="华文新魏" panose="02010800040101010101" pitchFamily="2" charset="-122"/>
              </a:rPr>
              <a:t>56</a:t>
            </a:r>
            <a:r>
              <a:rPr lang="zh-CN" altLang="en-US" dirty="0">
                <a:latin typeface="华文新魏" panose="02010800040101010101" pitchFamily="2" charset="-122"/>
                <a:ea typeface="华文新魏" panose="02010800040101010101" pitchFamily="2" charset="-122"/>
              </a:rPr>
              <a:t>－专利权的保护范围） </a:t>
            </a:r>
            <a:endParaRPr lang="zh-CN" altLang="en-US" dirty="0">
              <a:latin typeface="华文新魏" panose="02010800040101010101" pitchFamily="2" charset="-122"/>
              <a:ea typeface="华文新魏" panose="02010800040101010101" pitchFamily="2"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4514" name="标题 64513"/>
          <p:cNvSpPr/>
          <p:nvPr>
            <p:ph type="title"/>
          </p:nvPr>
        </p:nvSpPr>
        <p:spPr/>
        <p:txBody>
          <a:bodyPr/>
          <a:p>
            <a:r>
              <a:rPr lang="zh-CN" altLang="en-US" dirty="0"/>
              <a:t>申请文件各部分的作用</a:t>
            </a:r>
            <a:r>
              <a:rPr lang="en-US" altLang="zh-CN" sz="4800"/>
              <a:t>(</a:t>
            </a:r>
            <a:r>
              <a:rPr lang="zh-CN" altLang="en-US" sz="4800" dirty="0"/>
              <a:t>权项</a:t>
            </a:r>
            <a:r>
              <a:rPr lang="en-US" altLang="zh-CN" sz="4800"/>
              <a:t>)</a:t>
            </a:r>
            <a:endParaRPr lang="en-US" altLang="zh-CN" sz="4800"/>
          </a:p>
        </p:txBody>
      </p:sp>
      <p:pic>
        <p:nvPicPr>
          <p:cNvPr id="64515" name="文本占位符 64514" descr="201183113941452"/>
          <p:cNvPicPr>
            <a:picLocks noChangeAspect="1"/>
          </p:cNvPicPr>
          <p:nvPr>
            <p:ph type="body" idx="1"/>
          </p:nvPr>
        </p:nvPicPr>
        <p:blipFill>
          <a:blip r:embed="rId1"/>
          <a:stretch>
            <a:fillRect/>
          </a:stretch>
        </p:blipFill>
        <p:spPr>
          <a:xfrm>
            <a:off x="1511300" y="2768600"/>
            <a:ext cx="16129000" cy="6484938"/>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Rectangle 2"/>
          <p:cNvSpPr>
            <a:spLocks noGrp="1"/>
          </p:cNvSpPr>
          <p:nvPr>
            <p:ph type="title"/>
          </p:nvPr>
        </p:nvSpPr>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三、知识产权发展趋势</a:t>
            </a:r>
            <a:endParaRPr lang="zh-CN" altLang="en-US" b="1" dirty="0">
              <a:latin typeface="微软雅黑" panose="020B0503020204020204" pitchFamily="34" charset="-122"/>
              <a:ea typeface="微软雅黑" panose="020B0503020204020204" pitchFamily="34" charset="-122"/>
            </a:endParaRPr>
          </a:p>
        </p:txBody>
      </p:sp>
      <p:sp>
        <p:nvSpPr>
          <p:cNvPr id="10242" name="Rectangle 3"/>
          <p:cNvSpPr>
            <a:spLocks noGrp="1"/>
          </p:cNvSpPr>
          <p:nvPr>
            <p:ph type="body"/>
          </p:nvPr>
        </p:nvSpPr>
        <p:spPr/>
        <p:txBody>
          <a:bodyPr wrap="square" lIns="137232" tIns="68616" rIns="137232" bIns="68616" anchor="t" anchorCtr="0"/>
          <a:p>
            <a:pPr eaLnBrk="1" hangingPunct="1">
              <a:lnSpc>
                <a:spcPct val="110000"/>
              </a:lnSpc>
            </a:pPr>
            <a:r>
              <a:rPr lang="zh-CN" altLang="en-US" sz="5400" b="1" dirty="0">
                <a:ea typeface="黑体" panose="02010600030101010101" pitchFamily="49" charset="-122"/>
              </a:rPr>
              <a:t>适用范围逐步扩大。</a:t>
            </a:r>
            <a:endParaRPr lang="zh-CN" altLang="en-US" sz="5400" b="1" dirty="0">
              <a:ea typeface="黑体" panose="02010600030101010101" pitchFamily="49" charset="-122"/>
            </a:endParaRPr>
          </a:p>
          <a:p>
            <a:pPr eaLnBrk="1" hangingPunct="1">
              <a:lnSpc>
                <a:spcPct val="110000"/>
              </a:lnSpc>
            </a:pPr>
            <a:r>
              <a:rPr lang="zh-CN" altLang="en-US" sz="5400" b="1" dirty="0">
                <a:ea typeface="黑体" panose="02010600030101010101" pitchFamily="49" charset="-122"/>
              </a:rPr>
              <a:t>保护期限不断延长。</a:t>
            </a:r>
            <a:endParaRPr lang="zh-CN" altLang="en-US" sz="5400" b="1" dirty="0">
              <a:ea typeface="黑体" panose="02010600030101010101" pitchFamily="49" charset="-122"/>
            </a:endParaRPr>
          </a:p>
          <a:p>
            <a:pPr eaLnBrk="1" hangingPunct="1">
              <a:lnSpc>
                <a:spcPct val="110000"/>
              </a:lnSpc>
            </a:pPr>
            <a:r>
              <a:rPr lang="zh-CN" altLang="en-US" sz="5400" b="1" dirty="0">
                <a:ea typeface="黑体" panose="02010600030101010101" pitchFamily="49" charset="-122"/>
              </a:rPr>
              <a:t>处罚力度明显加大。</a:t>
            </a:r>
            <a:endParaRPr lang="zh-CN" altLang="en-US" sz="5400" b="1" dirty="0">
              <a:ea typeface="黑体" panose="02010600030101010101" pitchFamily="49" charset="-122"/>
            </a:endParaRPr>
          </a:p>
          <a:p>
            <a:pPr eaLnBrk="1" hangingPunct="1">
              <a:lnSpc>
                <a:spcPct val="110000"/>
              </a:lnSpc>
            </a:pPr>
            <a:r>
              <a:rPr lang="zh-CN" altLang="en-US" sz="5400" b="1" dirty="0">
                <a:ea typeface="黑体" panose="02010600030101010101" pitchFamily="49" charset="-122"/>
              </a:rPr>
              <a:t>知识产权价值不断提升。</a:t>
            </a:r>
            <a:endParaRPr lang="zh-CN" altLang="en-US" sz="5400" b="1" dirty="0">
              <a:ea typeface="黑体" panose="02010600030101010101" pitchFamily="49" charset="-122"/>
            </a:endParaRPr>
          </a:p>
          <a:p>
            <a:pPr eaLnBrk="1" hangingPunct="1">
              <a:lnSpc>
                <a:spcPct val="110000"/>
              </a:lnSpc>
            </a:pPr>
            <a:r>
              <a:rPr lang="zh-CN" altLang="en-US" sz="5400" b="1" dirty="0">
                <a:ea typeface="黑体" panose="02010600030101010101" pitchFamily="49" charset="-122"/>
              </a:rPr>
              <a:t>法律制度受到挑战。</a:t>
            </a:r>
            <a:endParaRPr lang="zh-CN" altLang="en-US" sz="5400" b="1" dirty="0">
              <a:ea typeface="黑体" panose="02010600030101010101" pitchFamily="49" charset="-122"/>
            </a:endParaRPr>
          </a:p>
          <a:p>
            <a:pPr eaLnBrk="1" hangingPunct="1">
              <a:lnSpc>
                <a:spcPct val="110000"/>
              </a:lnSpc>
            </a:pPr>
            <a:r>
              <a:rPr lang="zh-CN" altLang="en-US" sz="5400" b="1" dirty="0">
                <a:ea typeface="黑体" panose="02010600030101010101" pitchFamily="49" charset="-122"/>
              </a:rPr>
              <a:t>知识产权战略广泛运用。</a:t>
            </a:r>
            <a:endParaRPr lang="zh-CN" altLang="en-US" sz="5400" b="1" dirty="0">
              <a:ea typeface="黑体" panose="02010600030101010101" pitchFamily="49"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标题 66561"/>
          <p:cNvSpPr/>
          <p:nvPr>
            <p:ph type="title"/>
          </p:nvPr>
        </p:nvSpPr>
        <p:spPr/>
        <p:txBody>
          <a:bodyPr/>
          <a:p>
            <a:r>
              <a:rPr lang="zh-CN" altLang="en-US" dirty="0"/>
              <a:t>怎样阅读权利要求书</a:t>
            </a:r>
            <a:endParaRPr lang="zh-CN" altLang="en-US" dirty="0"/>
          </a:p>
        </p:txBody>
      </p:sp>
      <p:sp>
        <p:nvSpPr>
          <p:cNvPr id="66563" name="文本占位符 66562"/>
          <p:cNvSpPr/>
          <p:nvPr>
            <p:ph type="body" idx="1"/>
          </p:nvPr>
        </p:nvSpPr>
        <p:spPr>
          <a:xfrm>
            <a:off x="2365375" y="3027363"/>
            <a:ext cx="15544800" cy="6178550"/>
          </a:xfrm>
        </p:spPr>
        <p:txBody>
          <a:bodyPr/>
          <a:p>
            <a:pPr>
              <a:lnSpc>
                <a:spcPct val="80000"/>
              </a:lnSpc>
            </a:pPr>
            <a:r>
              <a:rPr lang="en-US" altLang="zh-CN" sz="4400" b="1">
                <a:latin typeface="华文新魏" panose="02010800040101010101" pitchFamily="2" charset="-122"/>
                <a:ea typeface="华文新魏" panose="02010800040101010101" pitchFamily="2" charset="-122"/>
              </a:rPr>
              <a:t>1</a:t>
            </a:r>
            <a:r>
              <a:rPr lang="zh-CN" altLang="en-US" sz="4400" b="1" dirty="0">
                <a:latin typeface="华文新魏" panose="02010800040101010101" pitchFamily="2" charset="-122"/>
                <a:ea typeface="华文新魏" panose="02010800040101010101" pitchFamily="2" charset="-122"/>
              </a:rPr>
              <a:t>、</a:t>
            </a:r>
            <a:r>
              <a:rPr lang="zh-CN" altLang="en-US" sz="4400" dirty="0">
                <a:latin typeface="华文新魏" panose="02010800040101010101" pitchFamily="2" charset="-122"/>
                <a:ea typeface="华文新魏" panose="02010800040101010101" pitchFamily="2" charset="-122"/>
              </a:rPr>
              <a:t>一种茶杯，包括</a:t>
            </a:r>
            <a:r>
              <a:rPr lang="en-US" altLang="zh-CN" sz="4400" b="1">
                <a:latin typeface="华文新魏" panose="02010800040101010101" pitchFamily="2" charset="-122"/>
                <a:ea typeface="华文新魏" panose="02010800040101010101" pitchFamily="2" charset="-122"/>
              </a:rPr>
              <a:t>:</a:t>
            </a:r>
            <a:r>
              <a:rPr lang="zh-CN" altLang="en-US" sz="4400" dirty="0">
                <a:latin typeface="华文新魏" panose="02010800040101010101" pitchFamily="2" charset="-122"/>
                <a:ea typeface="华文新魏" panose="02010800040101010101" pitchFamily="2" charset="-122"/>
              </a:rPr>
              <a:t>杯体，杯体上方有开口</a:t>
            </a:r>
            <a:r>
              <a:rPr lang="en-US" altLang="zh-CN" sz="4400" b="1">
                <a:latin typeface="华文新魏" panose="02010800040101010101" pitchFamily="2" charset="-122"/>
                <a:ea typeface="华文新魏" panose="02010800040101010101" pitchFamily="2" charset="-122"/>
              </a:rPr>
              <a:t>;</a:t>
            </a:r>
            <a:r>
              <a:rPr lang="zh-CN" altLang="en-US" sz="4400" dirty="0">
                <a:latin typeface="华文新魏" panose="02010800040101010101" pitchFamily="2" charset="-122"/>
                <a:ea typeface="华文新魏" panose="02010800040101010101" pitchFamily="2" charset="-122"/>
              </a:rPr>
              <a:t>其特征在于，还包括可以盖住所述开口的杯盖。</a:t>
            </a:r>
            <a:endParaRPr lang="zh-CN" altLang="en-US" sz="4400" b="1" dirty="0">
              <a:latin typeface="华文新魏" panose="02010800040101010101" pitchFamily="2" charset="-122"/>
              <a:ea typeface="华文新魏" panose="02010800040101010101" pitchFamily="2" charset="-122"/>
            </a:endParaRPr>
          </a:p>
          <a:p>
            <a:pPr>
              <a:lnSpc>
                <a:spcPct val="80000"/>
              </a:lnSpc>
            </a:pPr>
            <a:r>
              <a:rPr lang="en-US" altLang="zh-CN" sz="4400" b="1">
                <a:latin typeface="华文新魏" panose="02010800040101010101" pitchFamily="2" charset="-122"/>
                <a:ea typeface="华文新魏" panose="02010800040101010101" pitchFamily="2" charset="-122"/>
              </a:rPr>
              <a:t>2</a:t>
            </a:r>
            <a:r>
              <a:rPr lang="zh-CN" altLang="en-US" sz="4400" dirty="0">
                <a:latin typeface="华文新魏" panose="02010800040101010101" pitchFamily="2" charset="-122"/>
                <a:ea typeface="华文新魏" panose="02010800040101010101" pitchFamily="2" charset="-122"/>
              </a:rPr>
              <a:t>、如权利要求</a:t>
            </a:r>
            <a:r>
              <a:rPr lang="en-US" altLang="zh-CN" sz="4400" b="1">
                <a:latin typeface="华文新魏" panose="02010800040101010101" pitchFamily="2" charset="-122"/>
                <a:ea typeface="华文新魏" panose="02010800040101010101" pitchFamily="2" charset="-122"/>
              </a:rPr>
              <a:t>1</a:t>
            </a:r>
            <a:r>
              <a:rPr lang="zh-CN" altLang="en-US" sz="4400" dirty="0">
                <a:latin typeface="华文新魏" panose="02010800040101010101" pitchFamily="2" charset="-122"/>
                <a:ea typeface="华文新魏" panose="02010800040101010101" pitchFamily="2" charset="-122"/>
              </a:rPr>
              <a:t>所述的茶杯，其中所述杯盖上有一个提手。</a:t>
            </a:r>
            <a:endParaRPr lang="zh-CN" altLang="en-US" sz="4400" b="1" dirty="0">
              <a:latin typeface="华文新魏" panose="02010800040101010101" pitchFamily="2" charset="-122"/>
              <a:ea typeface="华文新魏" panose="02010800040101010101" pitchFamily="2" charset="-122"/>
            </a:endParaRPr>
          </a:p>
          <a:p>
            <a:pPr>
              <a:lnSpc>
                <a:spcPct val="80000"/>
              </a:lnSpc>
            </a:pPr>
            <a:r>
              <a:rPr lang="en-US" altLang="zh-CN" sz="4400" b="1">
                <a:latin typeface="华文新魏" panose="02010800040101010101" pitchFamily="2" charset="-122"/>
                <a:ea typeface="华文新魏" panose="02010800040101010101" pitchFamily="2" charset="-122"/>
              </a:rPr>
              <a:t>3</a:t>
            </a:r>
            <a:r>
              <a:rPr lang="zh-CN" altLang="en-US" sz="4400" dirty="0">
                <a:latin typeface="华文新魏" panose="02010800040101010101" pitchFamily="2" charset="-122"/>
                <a:ea typeface="华文新魏" panose="02010800040101010101" pitchFamily="2" charset="-122"/>
              </a:rPr>
              <a:t>、如权利要求</a:t>
            </a:r>
            <a:r>
              <a:rPr lang="en-US" altLang="zh-CN" sz="4400" b="1">
                <a:latin typeface="华文新魏" panose="02010800040101010101" pitchFamily="2" charset="-122"/>
                <a:ea typeface="华文新魏" panose="02010800040101010101" pitchFamily="2" charset="-122"/>
              </a:rPr>
              <a:t>1</a:t>
            </a:r>
            <a:r>
              <a:rPr lang="zh-CN" altLang="en-US" sz="4400" dirty="0">
                <a:latin typeface="华文新魏" panose="02010800040101010101" pitchFamily="2" charset="-122"/>
                <a:ea typeface="华文新魏" panose="02010800040101010101" pitchFamily="2" charset="-122"/>
              </a:rPr>
              <a:t>或</a:t>
            </a:r>
            <a:r>
              <a:rPr lang="en-US" altLang="zh-CN" sz="4400" b="1">
                <a:latin typeface="华文新魏" panose="02010800040101010101" pitchFamily="2" charset="-122"/>
                <a:ea typeface="华文新魏" panose="02010800040101010101" pitchFamily="2" charset="-122"/>
              </a:rPr>
              <a:t>2</a:t>
            </a:r>
            <a:r>
              <a:rPr lang="zh-CN" altLang="en-US" sz="4400" dirty="0">
                <a:latin typeface="华文新魏" panose="02010800040101010101" pitchFamily="2" charset="-122"/>
                <a:ea typeface="华文新魏" panose="02010800040101010101" pitchFamily="2" charset="-122"/>
              </a:rPr>
              <a:t>所述的茶杯，其中所述杯盖下有一圈与杯体的开口相吻合的凸圈。</a:t>
            </a:r>
            <a:endParaRPr lang="zh-CN" altLang="en-US" sz="4400" b="1" dirty="0">
              <a:latin typeface="华文新魏" panose="02010800040101010101" pitchFamily="2" charset="-122"/>
              <a:ea typeface="华文新魏" panose="02010800040101010101" pitchFamily="2" charset="-122"/>
            </a:endParaRPr>
          </a:p>
          <a:p>
            <a:pPr>
              <a:lnSpc>
                <a:spcPct val="80000"/>
              </a:lnSpc>
            </a:pPr>
            <a:r>
              <a:rPr lang="en-US" altLang="zh-CN" sz="4400" b="1">
                <a:latin typeface="华文新魏" panose="02010800040101010101" pitchFamily="2" charset="-122"/>
                <a:ea typeface="华文新魏" panose="02010800040101010101" pitchFamily="2" charset="-122"/>
              </a:rPr>
              <a:t>4</a:t>
            </a:r>
            <a:r>
              <a:rPr lang="zh-CN" altLang="en-US" sz="4400" dirty="0">
                <a:latin typeface="华文新魏" panose="02010800040101010101" pitchFamily="2" charset="-122"/>
                <a:ea typeface="华文新魏" panose="02010800040101010101" pitchFamily="2" charset="-122"/>
              </a:rPr>
              <a:t>、如权利要求</a:t>
            </a:r>
            <a:r>
              <a:rPr lang="en-US" altLang="zh-CN" sz="4400" b="1">
                <a:latin typeface="华文新魏" panose="02010800040101010101" pitchFamily="2" charset="-122"/>
                <a:ea typeface="华文新魏" panose="02010800040101010101" pitchFamily="2" charset="-122"/>
              </a:rPr>
              <a:t>1</a:t>
            </a:r>
            <a:r>
              <a:rPr lang="zh-CN" altLang="en-US" sz="4400" dirty="0">
                <a:latin typeface="华文新魏" panose="02010800040101010101" pitchFamily="2" charset="-122"/>
                <a:ea typeface="华文新魏" panose="02010800040101010101" pitchFamily="2" charset="-122"/>
              </a:rPr>
              <a:t>或</a:t>
            </a:r>
            <a:r>
              <a:rPr lang="en-US" altLang="zh-CN" sz="4400" b="1">
                <a:latin typeface="华文新魏" panose="02010800040101010101" pitchFamily="2" charset="-122"/>
                <a:ea typeface="华文新魏" panose="02010800040101010101" pitchFamily="2" charset="-122"/>
              </a:rPr>
              <a:t>2</a:t>
            </a:r>
            <a:r>
              <a:rPr lang="zh-CN" altLang="en-US" sz="4400" dirty="0">
                <a:latin typeface="华文新魏" panose="02010800040101010101" pitchFamily="2" charset="-122"/>
                <a:ea typeface="华文新魏" panose="02010800040101010101" pitchFamily="2" charset="-122"/>
              </a:rPr>
              <a:t>所述的茶杯，进一步包括设置在所述杯体的外侧的把手。</a:t>
            </a:r>
            <a:endParaRPr lang="zh-CN" altLang="en-US" sz="4400" dirty="0">
              <a:latin typeface="华文新魏" panose="02010800040101010101" pitchFamily="2" charset="-122"/>
              <a:ea typeface="华文新魏" panose="02010800040101010101" pitchFamily="2" charset="-122"/>
            </a:endParaRPr>
          </a:p>
          <a:p>
            <a:pPr>
              <a:lnSpc>
                <a:spcPct val="80000"/>
              </a:lnSpc>
            </a:pPr>
            <a:r>
              <a:rPr lang="en-US" altLang="zh-CN" sz="4400" b="1">
                <a:latin typeface="华文新魏" panose="02010800040101010101" pitchFamily="2" charset="-122"/>
                <a:ea typeface="华文新魏" panose="02010800040101010101" pitchFamily="2" charset="-122"/>
              </a:rPr>
              <a:t>5</a:t>
            </a:r>
            <a:r>
              <a:rPr lang="zh-CN" altLang="en-US" sz="4400" dirty="0">
                <a:latin typeface="华文新魏" panose="02010800040101010101" pitchFamily="2" charset="-122"/>
                <a:ea typeface="华文新魏" panose="02010800040101010101" pitchFamily="2" charset="-122"/>
              </a:rPr>
              <a:t>、如权利要求</a:t>
            </a:r>
            <a:r>
              <a:rPr lang="en-US" altLang="zh-CN" sz="4400" b="1">
                <a:latin typeface="华文新魏" panose="02010800040101010101" pitchFamily="2" charset="-122"/>
                <a:ea typeface="华文新魏" panose="02010800040101010101" pitchFamily="2" charset="-122"/>
              </a:rPr>
              <a:t>4</a:t>
            </a:r>
            <a:r>
              <a:rPr lang="zh-CN" altLang="en-US" sz="4400" dirty="0">
                <a:latin typeface="华文新魏" panose="02010800040101010101" pitchFamily="2" charset="-122"/>
                <a:ea typeface="华文新魏" panose="02010800040101010101" pitchFamily="2" charset="-122"/>
              </a:rPr>
              <a:t>所述的茶杯，其中在所述把手上设置有多个弧形凹槽。</a:t>
            </a:r>
            <a:endParaRPr lang="zh-CN" altLang="en-US" sz="4400" dirty="0">
              <a:latin typeface="华文新魏" panose="02010800040101010101" pitchFamily="2" charset="-122"/>
              <a:ea typeface="华文新魏" panose="02010800040101010101" pitchFamily="2"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0" name="标题 68609"/>
          <p:cNvSpPr/>
          <p:nvPr>
            <p:ph type="title"/>
          </p:nvPr>
        </p:nvSpPr>
        <p:spPr/>
        <p:txBody>
          <a:bodyPr/>
          <a:p>
            <a:r>
              <a:rPr lang="zh-CN" altLang="en-US" dirty="0"/>
              <a:t>怎样阅读权利要求书</a:t>
            </a:r>
            <a:endParaRPr lang="zh-CN" altLang="en-US" dirty="0"/>
          </a:p>
        </p:txBody>
      </p:sp>
      <p:sp>
        <p:nvSpPr>
          <p:cNvPr id="68611" name="文本占位符 68610"/>
          <p:cNvSpPr/>
          <p:nvPr>
            <p:ph type="body" idx="1"/>
          </p:nvPr>
        </p:nvSpPr>
        <p:spPr>
          <a:xfrm>
            <a:off x="2365375" y="3027363"/>
            <a:ext cx="15544800" cy="6178550"/>
          </a:xfrm>
        </p:spPr>
        <p:txBody>
          <a:bodyPr/>
          <a:p>
            <a:r>
              <a:rPr lang="en-US" altLang="zh-CN"/>
              <a:t>1</a:t>
            </a:r>
            <a:r>
              <a:rPr lang="zh-CN" altLang="en-US" dirty="0"/>
              <a:t>、</a:t>
            </a:r>
            <a:r>
              <a:rPr lang="zh-CN" altLang="en-US" dirty="0">
                <a:latin typeface="华文新魏" panose="02010800040101010101" pitchFamily="2" charset="-122"/>
                <a:ea typeface="华文新魏" panose="02010800040101010101" pitchFamily="2" charset="-122"/>
              </a:rPr>
              <a:t>杯体＋杯盖</a:t>
            </a:r>
            <a:endParaRPr lang="zh-CN" altLang="en-US" dirty="0">
              <a:latin typeface="华文新魏" panose="02010800040101010101" pitchFamily="2" charset="-122"/>
              <a:ea typeface="华文新魏" panose="02010800040101010101" pitchFamily="2" charset="-122"/>
            </a:endParaRPr>
          </a:p>
          <a:p>
            <a:r>
              <a:rPr lang="en-US" altLang="zh-CN">
                <a:latin typeface="华文新魏" panose="02010800040101010101" pitchFamily="2" charset="-122"/>
                <a:ea typeface="华文新魏" panose="02010800040101010101" pitchFamily="2" charset="-122"/>
              </a:rPr>
              <a:t>2</a:t>
            </a:r>
            <a:r>
              <a:rPr lang="zh-CN" altLang="en-US" dirty="0">
                <a:latin typeface="华文新魏" panose="02010800040101010101" pitchFamily="2" charset="-122"/>
                <a:ea typeface="华文新魏" panose="02010800040101010101" pitchFamily="2" charset="-122"/>
              </a:rPr>
              <a:t>、杯体＋杯盖＋提手</a:t>
            </a:r>
            <a:endParaRPr lang="zh-CN" altLang="en-US" dirty="0">
              <a:latin typeface="华文新魏" panose="02010800040101010101" pitchFamily="2" charset="-122"/>
              <a:ea typeface="华文新魏" panose="02010800040101010101" pitchFamily="2" charset="-122"/>
            </a:endParaRPr>
          </a:p>
          <a:p>
            <a:r>
              <a:rPr lang="en-US" altLang="zh-CN">
                <a:latin typeface="华文新魏" panose="02010800040101010101" pitchFamily="2" charset="-122"/>
                <a:ea typeface="华文新魏" panose="02010800040101010101" pitchFamily="2" charset="-122"/>
              </a:rPr>
              <a:t>3</a:t>
            </a:r>
            <a:r>
              <a:rPr lang="zh-CN" altLang="en-US" dirty="0">
                <a:latin typeface="华文新魏" panose="02010800040101010101" pitchFamily="2" charset="-122"/>
                <a:ea typeface="华文新魏" panose="02010800040101010101" pitchFamily="2" charset="-122"/>
              </a:rPr>
              <a:t>、杯体＋杯盖＋凸圈</a:t>
            </a:r>
            <a:endParaRPr lang="zh-CN" altLang="en-US" dirty="0">
              <a:latin typeface="华文新魏" panose="02010800040101010101" pitchFamily="2" charset="-122"/>
              <a:ea typeface="华文新魏" panose="02010800040101010101" pitchFamily="2" charset="-122"/>
            </a:endParaRPr>
          </a:p>
          <a:p>
            <a:r>
              <a:rPr lang="en-US" altLang="zh-CN">
                <a:latin typeface="华文新魏" panose="02010800040101010101" pitchFamily="2" charset="-122"/>
                <a:ea typeface="华文新魏" panose="02010800040101010101" pitchFamily="2" charset="-122"/>
              </a:rPr>
              <a:t>4</a:t>
            </a:r>
            <a:r>
              <a:rPr lang="zh-CN" altLang="en-US" dirty="0">
                <a:latin typeface="华文新魏" panose="02010800040101010101" pitchFamily="2" charset="-122"/>
                <a:ea typeface="华文新魏" panose="02010800040101010101" pitchFamily="2" charset="-122"/>
              </a:rPr>
              <a:t>、杯体＋杯盖＋把手</a:t>
            </a:r>
            <a:endParaRPr lang="zh-CN" altLang="en-US" dirty="0">
              <a:latin typeface="华文新魏" panose="02010800040101010101" pitchFamily="2" charset="-122"/>
              <a:ea typeface="华文新魏" panose="02010800040101010101" pitchFamily="2" charset="-122"/>
            </a:endParaRPr>
          </a:p>
          <a:p>
            <a:r>
              <a:rPr lang="en-US" altLang="zh-CN">
                <a:latin typeface="华文新魏" panose="02010800040101010101" pitchFamily="2" charset="-122"/>
                <a:ea typeface="华文新魏" panose="02010800040101010101" pitchFamily="2" charset="-122"/>
              </a:rPr>
              <a:t>5</a:t>
            </a:r>
            <a:r>
              <a:rPr lang="zh-CN" altLang="en-US" dirty="0">
                <a:latin typeface="华文新魏" panose="02010800040101010101" pitchFamily="2" charset="-122"/>
                <a:ea typeface="华文新魏" panose="02010800040101010101" pitchFamily="2" charset="-122"/>
              </a:rPr>
              <a:t>、杯体＋杯盖＋把手＋凹槽</a:t>
            </a:r>
            <a:endParaRPr lang="zh-CN" altLang="en-US" dirty="0">
              <a:latin typeface="华文新魏" panose="02010800040101010101" pitchFamily="2" charset="-122"/>
              <a:ea typeface="华文新魏" panose="02010800040101010101" pitchFamily="2"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8" name="标题 70657"/>
          <p:cNvSpPr/>
          <p:nvPr>
            <p:ph type="title"/>
          </p:nvPr>
        </p:nvSpPr>
        <p:spPr/>
        <p:txBody>
          <a:bodyPr/>
          <a:p>
            <a:r>
              <a:rPr lang="zh-CN" altLang="en-US" dirty="0"/>
              <a:t>  实例</a:t>
            </a:r>
            <a:r>
              <a:rPr lang="en-US" altLang="zh-CN"/>
              <a:t>1</a:t>
            </a:r>
            <a:endParaRPr lang="en-US" altLang="zh-CN"/>
          </a:p>
        </p:txBody>
      </p:sp>
      <p:sp>
        <p:nvSpPr>
          <p:cNvPr id="70659" name="文本占位符 70658"/>
          <p:cNvSpPr/>
          <p:nvPr>
            <p:ph type="body" idx="1"/>
          </p:nvPr>
        </p:nvSpPr>
        <p:spPr>
          <a:xfrm>
            <a:off x="2365375" y="3027363"/>
            <a:ext cx="15544800" cy="6178550"/>
          </a:xfrm>
        </p:spPr>
        <p:txBody>
          <a:bodyPr/>
          <a:p>
            <a:pPr>
              <a:buNone/>
            </a:pPr>
            <a:r>
              <a:rPr lang="en-US" altLang="zh-CN" b="1">
                <a:latin typeface="华文新魏" panose="02010800040101010101" pitchFamily="2" charset="-122"/>
                <a:ea typeface="华文新魏" panose="02010800040101010101" pitchFamily="2" charset="-122"/>
              </a:rPr>
              <a:t>1.</a:t>
            </a:r>
            <a:r>
              <a:rPr lang="zh-CN" altLang="en-US" b="1" dirty="0">
                <a:latin typeface="华文新魏" panose="02010800040101010101" pitchFamily="2" charset="-122"/>
                <a:ea typeface="华文新魏" panose="02010800040101010101" pitchFamily="2" charset="-122"/>
              </a:rPr>
              <a:t>一种用于挂在横杆上的挂钩，包括挂钩本体，所述挂钩本体包括两个相对的夹持部；以及至少一个突起部，所述突起部设置在所述夹持部的相向内侧的至少一个夹持部上，当所述挂钩挂在横杆上时，所述突起部与横杆的外圆周表面相接触，以阻止所述挂钩从所述横杆脱落，</a:t>
            </a:r>
            <a:endParaRPr lang="zh-CN" altLang="en-US" b="1" dirty="0">
              <a:latin typeface="华文新魏" panose="02010800040101010101" pitchFamily="2" charset="-122"/>
              <a:ea typeface="华文新魏" panose="02010800040101010101" pitchFamily="2" charset="-122"/>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6" name="标题 72705"/>
          <p:cNvSpPr/>
          <p:nvPr>
            <p:ph type="title"/>
          </p:nvPr>
        </p:nvSpPr>
        <p:spPr/>
        <p:txBody>
          <a:bodyPr/>
          <a:p>
            <a:r>
              <a:rPr lang="zh-CN" altLang="en-US" dirty="0"/>
              <a:t>   实例</a:t>
            </a:r>
            <a:r>
              <a:rPr lang="en-US" altLang="zh-CN"/>
              <a:t>1</a:t>
            </a:r>
            <a:endParaRPr lang="en-US" altLang="zh-CN"/>
          </a:p>
        </p:txBody>
      </p:sp>
      <p:sp>
        <p:nvSpPr>
          <p:cNvPr id="72707" name="文本占位符 72706"/>
          <p:cNvSpPr/>
          <p:nvPr>
            <p:ph type="body" idx="1"/>
          </p:nvPr>
        </p:nvSpPr>
        <p:spPr>
          <a:xfrm>
            <a:off x="2365375" y="3027363"/>
            <a:ext cx="15544800" cy="6178550"/>
          </a:xfrm>
        </p:spPr>
        <p:txBody>
          <a:bodyPr/>
          <a:p>
            <a:r>
              <a:rPr lang="zh-CN" altLang="en-US" sz="5400" b="1" dirty="0">
                <a:latin typeface="华文新魏" panose="02010800040101010101" pitchFamily="2" charset="-122"/>
                <a:ea typeface="华文新魏" panose="02010800040101010101" pitchFamily="2" charset="-122"/>
              </a:rPr>
              <a:t>其中，所述突起部具有在所述横杆轴向方向上比所述挂钩本体宽的宽度。</a:t>
            </a:r>
            <a:endParaRPr lang="zh-CN" altLang="en-US" sz="5400" b="1" dirty="0">
              <a:latin typeface="华文新魏" panose="02010800040101010101" pitchFamily="2" charset="-122"/>
              <a:ea typeface="华文新魏" panose="02010800040101010101" pitchFamily="2" charset="-122"/>
            </a:endParaRPr>
          </a:p>
          <a:p>
            <a:r>
              <a:rPr lang="en-US" altLang="zh-CN" sz="5400" b="1">
                <a:latin typeface="华文新魏" panose="02010800040101010101" pitchFamily="2" charset="-122"/>
                <a:ea typeface="华文新魏" panose="02010800040101010101" pitchFamily="2" charset="-122"/>
              </a:rPr>
              <a:t>2.</a:t>
            </a:r>
            <a:r>
              <a:rPr lang="zh-CN" altLang="en-US" sz="5400" b="1" dirty="0">
                <a:latin typeface="华文新魏" panose="02010800040101010101" pitchFamily="2" charset="-122"/>
                <a:ea typeface="华文新魏" panose="02010800040101010101" pitchFamily="2" charset="-122"/>
              </a:rPr>
              <a:t>如权利要求</a:t>
            </a:r>
            <a:r>
              <a:rPr lang="en-US" altLang="zh-CN" sz="5400" b="1">
                <a:latin typeface="华文新魏" panose="02010800040101010101" pitchFamily="2" charset="-122"/>
                <a:ea typeface="华文新魏" panose="02010800040101010101" pitchFamily="2" charset="-122"/>
              </a:rPr>
              <a:t>1</a:t>
            </a:r>
            <a:r>
              <a:rPr lang="zh-CN" altLang="en-US" sz="5400" b="1" dirty="0">
                <a:latin typeface="华文新魏" panose="02010800040101010101" pitchFamily="2" charset="-122"/>
                <a:ea typeface="华文新魏" panose="02010800040101010101" pitchFamily="2" charset="-122"/>
              </a:rPr>
              <a:t>所述的挂钩，其中所述突起部为至少</a:t>
            </a:r>
            <a:r>
              <a:rPr lang="en-US" altLang="zh-CN" sz="5400" b="1">
                <a:latin typeface="华文新魏" panose="02010800040101010101" pitchFamily="2" charset="-122"/>
                <a:ea typeface="华文新魏" panose="02010800040101010101" pitchFamily="2" charset="-122"/>
              </a:rPr>
              <a:t>2</a:t>
            </a:r>
            <a:r>
              <a:rPr lang="zh-CN" altLang="en-US" sz="5400" b="1" dirty="0">
                <a:latin typeface="华文新魏" panose="02010800040101010101" pitchFamily="2" charset="-122"/>
                <a:ea typeface="华文新魏" panose="02010800040101010101" pitchFamily="2" charset="-122"/>
              </a:rPr>
              <a:t>个，并分别相对地设置在所述夹持部的相向的内侧。</a:t>
            </a:r>
            <a:endParaRPr lang="zh-CN" altLang="en-US" sz="5400" b="1" dirty="0">
              <a:latin typeface="华文新魏" panose="02010800040101010101" pitchFamily="2" charset="-122"/>
              <a:ea typeface="华文新魏" panose="02010800040101010101"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标题 76801"/>
          <p:cNvSpPr/>
          <p:nvPr>
            <p:ph type="title"/>
          </p:nvPr>
        </p:nvSpPr>
        <p:spPr/>
        <p:txBody>
          <a:bodyPr/>
          <a:p>
            <a:r>
              <a:rPr lang="zh-CN" altLang="en-US" dirty="0"/>
              <a:t>     实例</a:t>
            </a:r>
            <a:r>
              <a:rPr lang="en-US" altLang="zh-CN"/>
              <a:t>1</a:t>
            </a:r>
            <a:r>
              <a:rPr lang="en-US" altLang="zh-CN" sz="4800"/>
              <a:t>(</a:t>
            </a:r>
            <a:r>
              <a:rPr lang="zh-CN" altLang="en-US" sz="4800" dirty="0"/>
              <a:t>附图</a:t>
            </a:r>
            <a:r>
              <a:rPr lang="en-US" altLang="zh-CN" sz="4800"/>
              <a:t>)</a:t>
            </a:r>
            <a:endParaRPr lang="en-US" altLang="zh-CN" sz="4800"/>
          </a:p>
        </p:txBody>
      </p:sp>
      <p:pic>
        <p:nvPicPr>
          <p:cNvPr id="76803" name="文本占位符 76802" descr="676767"/>
          <p:cNvPicPr>
            <a:picLocks noChangeAspect="1"/>
          </p:cNvPicPr>
          <p:nvPr>
            <p:ph type="body" idx="1"/>
          </p:nvPr>
        </p:nvPicPr>
        <p:blipFill>
          <a:blip r:embed="rId1"/>
          <a:stretch>
            <a:fillRect/>
          </a:stretch>
        </p:blipFill>
        <p:spPr>
          <a:xfrm>
            <a:off x="1943100" y="2768600"/>
            <a:ext cx="14833600" cy="6484938"/>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6" name="标题 77825"/>
          <p:cNvSpPr/>
          <p:nvPr>
            <p:ph type="title"/>
          </p:nvPr>
        </p:nvSpPr>
        <p:spPr/>
        <p:txBody>
          <a:bodyPr/>
          <a:p>
            <a:r>
              <a:rPr lang="zh-CN" altLang="en-US" dirty="0"/>
              <a:t>   实例</a:t>
            </a:r>
            <a:r>
              <a:rPr lang="en-US" altLang="zh-CN"/>
              <a:t>2</a:t>
            </a:r>
            <a:endParaRPr lang="en-US" altLang="zh-CN"/>
          </a:p>
        </p:txBody>
      </p:sp>
      <p:sp>
        <p:nvSpPr>
          <p:cNvPr id="77827" name="文本占位符 77826"/>
          <p:cNvSpPr/>
          <p:nvPr>
            <p:ph type="body" idx="1"/>
          </p:nvPr>
        </p:nvSpPr>
        <p:spPr>
          <a:xfrm>
            <a:off x="2365375" y="3027363"/>
            <a:ext cx="15544800" cy="6178550"/>
          </a:xfrm>
        </p:spPr>
        <p:txBody>
          <a:bodyPr/>
          <a:p>
            <a:r>
              <a:rPr lang="zh-CN" altLang="en-US" sz="6000" b="1" dirty="0">
                <a:ea typeface="华文新魏" panose="02010800040101010101" pitchFamily="2" charset="-122"/>
              </a:rPr>
              <a:t>一项关于微波炉的发明创造，在现有技术中，微波炉根据人工设定的时间对被加热食物进行加热，而申请人提出一种微波炉，其所要解决的技术问题在于根据食物的重量自动设定加热时间。</a:t>
            </a:r>
            <a:endParaRPr lang="zh-CN" altLang="en-US" sz="60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8" name="标题 80897"/>
          <p:cNvSpPr/>
          <p:nvPr>
            <p:ph type="title"/>
          </p:nvPr>
        </p:nvSpPr>
        <p:spPr/>
        <p:txBody>
          <a:bodyPr/>
          <a:p>
            <a:r>
              <a:rPr lang="zh-CN" altLang="en-US" dirty="0"/>
              <a:t>      实例</a:t>
            </a:r>
            <a:r>
              <a:rPr lang="en-US" altLang="zh-CN"/>
              <a:t>2</a:t>
            </a:r>
            <a:endParaRPr lang="en-US" altLang="zh-CN"/>
          </a:p>
        </p:txBody>
      </p:sp>
      <p:sp>
        <p:nvSpPr>
          <p:cNvPr id="80899" name="文本占位符 80898"/>
          <p:cNvSpPr/>
          <p:nvPr>
            <p:ph type="body" idx="1"/>
          </p:nvPr>
        </p:nvSpPr>
        <p:spPr>
          <a:xfrm>
            <a:off x="2365375" y="3027363"/>
            <a:ext cx="15544800" cy="6178550"/>
          </a:xfrm>
        </p:spPr>
        <p:txBody>
          <a:bodyPr/>
          <a:p>
            <a:r>
              <a:rPr lang="zh-CN" altLang="en-US" b="1" dirty="0">
                <a:ea typeface="华文新魏" panose="02010800040101010101" pitchFamily="2" charset="-122"/>
              </a:rPr>
              <a:t>所采取的技术措施是在现有微波炉加热室的底部内表面的平面上设置霍尔片，而且霍尔片设置在微波炉转盘支撑滚轮在底部之上运动的轨迹上，霍尔片输出的电信号输送到控制器，控制器根据从压电传感器接收的信号控制微波炉的加热时间。</a:t>
            </a:r>
            <a:r>
              <a:rPr lang="zh-CN" altLang="en-US" dirty="0"/>
              <a:t> </a:t>
            </a:r>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p:nvPr>
            <p:ph type="title"/>
          </p:nvPr>
        </p:nvSpPr>
        <p:spPr/>
        <p:txBody>
          <a:bodyPr/>
          <a:p>
            <a:r>
              <a:rPr lang="zh-CN" altLang="en-US" dirty="0"/>
              <a:t>    实例</a:t>
            </a:r>
            <a:r>
              <a:rPr lang="en-US" altLang="zh-CN"/>
              <a:t>2</a:t>
            </a:r>
            <a:endParaRPr lang="en-US" altLang="zh-CN"/>
          </a:p>
        </p:txBody>
      </p:sp>
      <p:sp>
        <p:nvSpPr>
          <p:cNvPr id="81923" name="文本占位符 81922"/>
          <p:cNvSpPr/>
          <p:nvPr>
            <p:ph type="body" idx="1"/>
          </p:nvPr>
        </p:nvSpPr>
        <p:spPr>
          <a:xfrm>
            <a:off x="2365375" y="3027363"/>
            <a:ext cx="15544800" cy="6178550"/>
          </a:xfrm>
        </p:spPr>
        <p:txBody>
          <a:bodyPr/>
          <a:p>
            <a:r>
              <a:rPr lang="zh-CN" altLang="en-US" sz="4400" b="1" dirty="0">
                <a:latin typeface="华文新魏" panose="02010800040101010101" pitchFamily="2" charset="-122"/>
                <a:ea typeface="华文新魏" panose="02010800040101010101" pitchFamily="2" charset="-122"/>
              </a:rPr>
              <a:t>一种微波炉包括：加热室</a:t>
            </a:r>
            <a:r>
              <a:rPr lang="en-US" altLang="zh-CN" sz="4400" b="1">
                <a:latin typeface="华文新魏" panose="02010800040101010101" pitchFamily="2" charset="-122"/>
                <a:ea typeface="华文新魏" panose="02010800040101010101" pitchFamily="2" charset="-122"/>
              </a:rPr>
              <a:t>,</a:t>
            </a:r>
            <a:r>
              <a:rPr lang="zh-CN" altLang="en-US" sz="4400" b="1" dirty="0">
                <a:latin typeface="华文新魏" panose="02010800040101010101" pitchFamily="2" charset="-122"/>
                <a:ea typeface="华文新魏" panose="02010800040101010101" pitchFamily="2" charset="-122"/>
              </a:rPr>
              <a:t>所述加热室包括底部内表面；转盘，所述转盘支撑所述被加热的物体；转盘支撑滚轮，所述转盘支撑滚轮被构造成在所述底部内表面上随所述转盘移动；霍尔传感器，所述霍尔传感器在加热室的底部内表面的平面内设置在所述转盘支撑滚轮的运动轨迹上，以产生表示所述物体的重量的信号控制器，所述控制器根据从霍尔传感器接收的所述信号控制微波炉的加热时间。</a:t>
            </a:r>
            <a:r>
              <a:rPr lang="zh-CN" altLang="en-US" sz="4400" dirty="0"/>
              <a:t> </a:t>
            </a:r>
            <a:endParaRPr lang="zh-CN" altLang="en-US" sz="4400" dirty="0"/>
          </a:p>
          <a:p>
            <a:endParaRPr lang="zh-CN" altLang="en-US" sz="4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标题 84993"/>
          <p:cNvSpPr/>
          <p:nvPr>
            <p:ph type="title"/>
          </p:nvPr>
        </p:nvSpPr>
        <p:spPr/>
        <p:txBody>
          <a:bodyPr/>
          <a:p>
            <a:r>
              <a:rPr lang="zh-CN" altLang="en-US" dirty="0"/>
              <a:t>   实例</a:t>
            </a:r>
            <a:r>
              <a:rPr lang="en-US" altLang="zh-CN"/>
              <a:t>2</a:t>
            </a:r>
            <a:endParaRPr lang="en-US" altLang="zh-CN"/>
          </a:p>
        </p:txBody>
      </p:sp>
      <p:sp>
        <p:nvSpPr>
          <p:cNvPr id="84995" name="文本占位符 84994"/>
          <p:cNvSpPr/>
          <p:nvPr>
            <p:ph type="body" idx="1"/>
          </p:nvPr>
        </p:nvSpPr>
        <p:spPr>
          <a:xfrm>
            <a:off x="2365375" y="3027363"/>
            <a:ext cx="15544800" cy="6178550"/>
          </a:xfrm>
        </p:spPr>
        <p:txBody>
          <a:bodyPr/>
          <a:p>
            <a:r>
              <a:rPr lang="zh-CN" altLang="en-US" dirty="0"/>
              <a:t>重量（并把所检测的信号传输到控制器）；以及控制器，所述控制器根据由所述重量检测装置检测的所述物体的重量控制微波炉的加热时间。显示加热时间的显示器</a:t>
            </a:r>
            <a:endParaRPr lang="zh-CN"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标题 87041"/>
          <p:cNvSpPr/>
          <p:nvPr>
            <p:ph type="title"/>
          </p:nvPr>
        </p:nvSpPr>
        <p:spPr/>
        <p:txBody>
          <a:bodyPr/>
          <a:p>
            <a:r>
              <a:rPr lang="zh-CN" altLang="en-US" sz="6000" dirty="0"/>
              <a:t>  实例</a:t>
            </a:r>
            <a:r>
              <a:rPr lang="en-US" altLang="zh-CN" sz="6000"/>
              <a:t>3 </a:t>
            </a:r>
            <a:r>
              <a:rPr lang="en-US" altLang="zh-CN" sz="4000"/>
              <a:t>(</a:t>
            </a:r>
            <a:r>
              <a:rPr lang="zh-CN" altLang="en-US" sz="4000" dirty="0"/>
              <a:t>一种渠道混凝土面板裂缝的防渗处理方法 </a:t>
            </a:r>
            <a:r>
              <a:rPr lang="en-US" altLang="zh-CN" sz="4000"/>
              <a:t>)</a:t>
            </a:r>
            <a:endParaRPr lang="en-US" altLang="zh-CN" sz="4000"/>
          </a:p>
        </p:txBody>
      </p:sp>
      <p:pic>
        <p:nvPicPr>
          <p:cNvPr id="87043" name="文本占位符 87042" descr="未命名123"/>
          <p:cNvPicPr>
            <a:picLocks noChangeAspect="1"/>
          </p:cNvPicPr>
          <p:nvPr>
            <p:ph type="body" idx="1"/>
          </p:nvPr>
        </p:nvPicPr>
        <p:blipFill>
          <a:blip r:embed="rId1"/>
          <a:stretch>
            <a:fillRect/>
          </a:stretch>
        </p:blipFill>
        <p:spPr>
          <a:xfrm>
            <a:off x="2085975" y="2984500"/>
            <a:ext cx="13684250" cy="617537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Rectangle 2"/>
          <p:cNvSpPr>
            <a:spLocks noGrp="1"/>
          </p:cNvSpPr>
          <p:nvPr>
            <p:ph type="title"/>
          </p:nvPr>
        </p:nvSpPr>
        <p:spPr>
          <a:xfrm>
            <a:off x="2301875" y="855663"/>
            <a:ext cx="155860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四、知识产权的特点</a:t>
            </a:r>
            <a:endParaRPr lang="zh-CN" altLang="en-US" b="1" dirty="0">
              <a:latin typeface="微软雅黑" panose="020B0503020204020204" pitchFamily="34" charset="-122"/>
              <a:ea typeface="微软雅黑" panose="020B0503020204020204" pitchFamily="34" charset="-122"/>
            </a:endParaRPr>
          </a:p>
        </p:txBody>
      </p:sp>
      <p:sp>
        <p:nvSpPr>
          <p:cNvPr id="8195" name="Rectangle 3"/>
          <p:cNvSpPr>
            <a:spLocks noGrp="1"/>
          </p:cNvSpPr>
          <p:nvPr>
            <p:ph idx="1"/>
          </p:nvPr>
        </p:nvSpPr>
        <p:spPr>
          <a:xfrm>
            <a:off x="1563688" y="2844800"/>
            <a:ext cx="15544800" cy="6175375"/>
          </a:xfrm>
        </p:spPr>
        <p:txBody>
          <a:bodyPr vert="horz" wrap="square" lIns="137232" tIns="68616" rIns="137232" bIns="68616" anchor="t"/>
          <a:p>
            <a:pPr marL="572135" indent="-571500" algn="just" eaLnBrk="1" fontAlgn="base" hangingPunct="1"/>
            <a:r>
              <a:rPr lang="en-US" altLang="zh-CN" sz="3800" strike="noStrike" noProof="1" dirty="0">
                <a:latin typeface="黑体" panose="02010600030101010101" pitchFamily="49" charset="-122"/>
                <a:ea typeface="黑体" panose="02010600030101010101" pitchFamily="49" charset="-122"/>
              </a:rPr>
              <a:t>    </a:t>
            </a:r>
            <a:r>
              <a:rPr lang="zh-CN" altLang="zh-CN" sz="3800" strike="noStrike" noProof="1" dirty="0">
                <a:latin typeface="黑体" panose="02010600030101010101" pitchFamily="49" charset="-122"/>
                <a:ea typeface="黑体" panose="02010600030101010101" pitchFamily="49" charset="-122"/>
              </a:rPr>
              <a:t>一是支持产权的地域性，即除签有国际公约或双力、多边协定外，依一国法律取得的权利只能在该国境内有效，受该国法律保护；</a:t>
            </a:r>
            <a:endParaRPr lang="zh-CN" altLang="zh-CN" sz="3800" strike="noStrike" noProof="1" dirty="0">
              <a:latin typeface="黑体" panose="02010600030101010101" pitchFamily="49" charset="-122"/>
              <a:ea typeface="黑体" panose="02010600030101010101" pitchFamily="49" charset="-122"/>
            </a:endParaRPr>
          </a:p>
          <a:p>
            <a:pPr marL="572135" indent="-571500" algn="just" eaLnBrk="1" fontAlgn="base" hangingPunct="1"/>
            <a:r>
              <a:rPr lang="zh-CN" altLang="zh-CN" sz="3800" strike="noStrike" noProof="1" dirty="0">
                <a:latin typeface="黑体" panose="02010600030101010101" pitchFamily="49" charset="-122"/>
                <a:ea typeface="黑体" panose="02010600030101010101" pitchFamily="49" charset="-122"/>
              </a:rPr>
              <a:t>    二是知识产权的独占性，即只有权利人才能享有，他人不经权利人许可不能行使其权利；</a:t>
            </a:r>
            <a:endParaRPr lang="zh-CN" altLang="zh-CN" sz="3800" strike="noStrike" noProof="1" dirty="0">
              <a:latin typeface="黑体" panose="02010600030101010101" pitchFamily="49" charset="-122"/>
              <a:ea typeface="黑体" panose="02010600030101010101" pitchFamily="49" charset="-122"/>
            </a:endParaRPr>
          </a:p>
          <a:p>
            <a:pPr marL="572135" indent="-571500" algn="just" eaLnBrk="1" fontAlgn="base" hangingPunct="1"/>
            <a:r>
              <a:rPr lang="zh-CN" altLang="zh-CN" sz="3800" strike="noStrike" noProof="1" dirty="0">
                <a:latin typeface="黑体" panose="02010600030101010101" pitchFamily="49" charset="-122"/>
                <a:ea typeface="黑体" panose="02010600030101010101" pitchFamily="49" charset="-122"/>
              </a:rPr>
              <a:t>    三是知识产权的时间性，各国法律对知识产权分别规定了一定期限，期满后则权利自动终止。</a:t>
            </a:r>
            <a:endParaRPr lang="zh-CN" altLang="zh-CN" sz="3800" strike="noStrike" noProof="1" dirty="0">
              <a:latin typeface="黑体" panose="02010600030101010101" pitchFamily="49" charset="-122"/>
              <a:ea typeface="黑体" panose="02010600030101010101" pitchFamily="49" charset="-122"/>
            </a:endParaRPr>
          </a:p>
          <a:p>
            <a:pPr marL="635" indent="0" algn="just" eaLnBrk="1" fontAlgn="base" hangingPunct="1">
              <a:buNone/>
            </a:pPr>
            <a:r>
              <a:rPr lang="zh-CN" altLang="zh-CN" sz="3800" b="1" strike="noStrike" noProof="1" dirty="0">
                <a:latin typeface="黑体" panose="02010600030101010101" pitchFamily="49" charset="-122"/>
                <a:ea typeface="黑体" panose="02010600030101010101" pitchFamily="49" charset="-122"/>
              </a:rPr>
              <a:t>      专利：申请之日起</a:t>
            </a:r>
            <a:r>
              <a:rPr lang="en-US" altLang="zh-CN" sz="3800" b="1" strike="noStrike" noProof="1" dirty="0">
                <a:latin typeface="黑体" panose="02010600030101010101" pitchFamily="49" charset="-122"/>
                <a:ea typeface="黑体" panose="02010600030101010101" pitchFamily="49" charset="-122"/>
              </a:rPr>
              <a:t>20</a:t>
            </a:r>
            <a:r>
              <a:rPr lang="zh-CN" altLang="en-US" sz="3800" b="1" strike="noStrike" noProof="1" dirty="0">
                <a:latin typeface="黑体" panose="02010600030101010101" pitchFamily="49" charset="-122"/>
                <a:ea typeface="黑体" panose="02010600030101010101" pitchFamily="49" charset="-122"/>
              </a:rPr>
              <a:t>年（发明）</a:t>
            </a:r>
            <a:r>
              <a:rPr lang="en-US" altLang="zh-CN" sz="3800" b="1" strike="noStrike" noProof="1" dirty="0">
                <a:latin typeface="黑体" panose="02010600030101010101" pitchFamily="49" charset="-122"/>
                <a:ea typeface="黑体" panose="02010600030101010101" pitchFamily="49" charset="-122"/>
              </a:rPr>
              <a:t>/10</a:t>
            </a:r>
            <a:r>
              <a:rPr lang="zh-CN" altLang="en-US" sz="3800" b="1" strike="noStrike" noProof="1" dirty="0">
                <a:latin typeface="黑体" panose="02010600030101010101" pitchFamily="49" charset="-122"/>
                <a:ea typeface="黑体" panose="02010600030101010101" pitchFamily="49" charset="-122"/>
              </a:rPr>
              <a:t>年（实用新型</a:t>
            </a:r>
            <a:r>
              <a:rPr lang="zh-CN" altLang="en-US" sz="3800" b="1" dirty="0">
                <a:latin typeface="黑体" panose="02010600030101010101" pitchFamily="49" charset="-122"/>
                <a:ea typeface="黑体" panose="02010600030101010101" pitchFamily="49" charset="-122"/>
                <a:sym typeface="+mn-ea"/>
              </a:rPr>
              <a:t>）</a:t>
            </a:r>
            <a:r>
              <a:rPr lang="en-US" altLang="zh-CN" sz="3800" b="1" dirty="0">
                <a:latin typeface="黑体" panose="02010600030101010101" pitchFamily="49" charset="-122"/>
                <a:ea typeface="黑体" panose="02010600030101010101" pitchFamily="49" charset="-122"/>
                <a:sym typeface="+mn-ea"/>
              </a:rPr>
              <a:t>/15</a:t>
            </a:r>
            <a:r>
              <a:rPr lang="zh-CN" altLang="en-US" sz="3800" b="1" dirty="0">
                <a:latin typeface="黑体" panose="02010600030101010101" pitchFamily="49" charset="-122"/>
                <a:ea typeface="黑体" panose="02010600030101010101" pitchFamily="49" charset="-122"/>
                <a:sym typeface="+mn-ea"/>
              </a:rPr>
              <a:t>年</a:t>
            </a:r>
            <a:r>
              <a:rPr lang="en-US" altLang="zh-CN" sz="3800" b="1" dirty="0">
                <a:latin typeface="黑体" panose="02010600030101010101" pitchFamily="49" charset="-122"/>
                <a:ea typeface="黑体" panose="02010600030101010101" pitchFamily="49" charset="-122"/>
                <a:sym typeface="+mn-ea"/>
              </a:rPr>
              <a:t>(</a:t>
            </a:r>
            <a:r>
              <a:rPr lang="zh-CN" altLang="en-US" sz="3800" b="1" strike="noStrike" noProof="1" dirty="0">
                <a:latin typeface="黑体" panose="02010600030101010101" pitchFamily="49" charset="-122"/>
                <a:ea typeface="黑体" panose="02010600030101010101" pitchFamily="49" charset="-122"/>
              </a:rPr>
              <a:t>外观专利）；</a:t>
            </a:r>
            <a:endParaRPr lang="zh-CN" altLang="en-US" sz="3800" b="1" strike="noStrike" noProof="1" dirty="0">
              <a:latin typeface="黑体" panose="02010600030101010101" pitchFamily="49" charset="-122"/>
              <a:ea typeface="黑体" panose="02010600030101010101" pitchFamily="49" charset="-122"/>
            </a:endParaRPr>
          </a:p>
          <a:p>
            <a:pPr marL="635" indent="0" algn="just" eaLnBrk="1" fontAlgn="base" hangingPunct="1">
              <a:buNone/>
            </a:pPr>
            <a:r>
              <a:rPr lang="zh-CN" altLang="en-US" sz="3800" b="1" strike="noStrike" noProof="1" dirty="0">
                <a:latin typeface="黑体" panose="02010600030101010101" pitchFamily="49" charset="-122"/>
                <a:ea typeface="黑体" panose="02010600030101010101" pitchFamily="49" charset="-122"/>
              </a:rPr>
              <a:t>      商标：核准注册之日起</a:t>
            </a:r>
            <a:r>
              <a:rPr lang="en-US" altLang="zh-CN" sz="3800" b="1" strike="noStrike" noProof="1" dirty="0">
                <a:latin typeface="黑体" panose="02010600030101010101" pitchFamily="49" charset="-122"/>
                <a:ea typeface="黑体" panose="02010600030101010101" pitchFamily="49" charset="-122"/>
              </a:rPr>
              <a:t>10</a:t>
            </a:r>
            <a:r>
              <a:rPr lang="zh-CN" altLang="en-US" sz="3800" b="1" strike="noStrike" noProof="1" dirty="0">
                <a:latin typeface="黑体" panose="02010600030101010101" pitchFamily="49" charset="-122"/>
                <a:ea typeface="黑体" panose="02010600030101010101" pitchFamily="49" charset="-122"/>
              </a:rPr>
              <a:t>年，但可不断续展；</a:t>
            </a:r>
            <a:endParaRPr lang="zh-CN" altLang="en-US" sz="3800" b="1" strike="noStrike" noProof="1" dirty="0">
              <a:latin typeface="黑体" panose="02010600030101010101" pitchFamily="49" charset="-122"/>
              <a:ea typeface="黑体" panose="02010600030101010101" pitchFamily="49" charset="-122"/>
            </a:endParaRPr>
          </a:p>
          <a:p>
            <a:pPr marL="635" indent="0" algn="just" eaLnBrk="1" fontAlgn="base" hangingPunct="1">
              <a:buNone/>
            </a:pPr>
            <a:r>
              <a:rPr lang="zh-CN" altLang="en-US" sz="3800" b="1" strike="noStrike" noProof="1" dirty="0">
                <a:latin typeface="黑体" panose="02010600030101010101" pitchFamily="49" charset="-122"/>
                <a:ea typeface="黑体" panose="02010600030101010101" pitchFamily="49" charset="-122"/>
              </a:rPr>
              <a:t>      著作权：作品诞生之日至作者逝世后</a:t>
            </a:r>
            <a:r>
              <a:rPr lang="en-US" altLang="zh-CN" sz="3800" b="1" strike="noStrike" noProof="1" dirty="0">
                <a:latin typeface="黑体" panose="02010600030101010101" pitchFamily="49" charset="-122"/>
                <a:ea typeface="黑体" panose="02010600030101010101" pitchFamily="49" charset="-122"/>
              </a:rPr>
              <a:t>50</a:t>
            </a:r>
            <a:r>
              <a:rPr lang="zh-CN" altLang="en-US" sz="3800" b="1" strike="noStrike" noProof="1" dirty="0">
                <a:latin typeface="黑体" panose="02010600030101010101" pitchFamily="49" charset="-122"/>
                <a:ea typeface="黑体" panose="02010600030101010101" pitchFamily="49" charset="-122"/>
              </a:rPr>
              <a:t>年；作品首次发表后</a:t>
            </a:r>
            <a:r>
              <a:rPr lang="en-US" altLang="zh-CN" sz="3800" b="1" strike="noStrike" noProof="1" dirty="0">
                <a:latin typeface="黑体" panose="02010600030101010101" pitchFamily="49" charset="-122"/>
                <a:ea typeface="黑体" panose="02010600030101010101" pitchFamily="49" charset="-122"/>
              </a:rPr>
              <a:t>50</a:t>
            </a:r>
            <a:r>
              <a:rPr lang="zh-CN" altLang="en-US" sz="3800" b="1" strike="noStrike" noProof="1" dirty="0">
                <a:latin typeface="黑体" panose="02010600030101010101" pitchFamily="49" charset="-122"/>
                <a:ea typeface="黑体" panose="02010600030101010101" pitchFamily="49" charset="-122"/>
              </a:rPr>
              <a:t>年</a:t>
            </a:r>
            <a:endParaRPr lang="zh-CN" altLang="en-US" sz="3800" b="1" strike="noStrike" noProof="1" dirty="0">
              <a:latin typeface="黑体" panose="02010600030101010101" pitchFamily="49" charset="-122"/>
              <a:ea typeface="黑体" panose="02010600030101010101" pitchFamily="49" charset="-122"/>
            </a:endParaRPr>
          </a:p>
          <a:p>
            <a:pPr marL="635" indent="0" algn="just" eaLnBrk="1" fontAlgn="base" hangingPunct="1">
              <a:buNone/>
            </a:pPr>
            <a:r>
              <a:rPr lang="zh-CN" altLang="en-US" sz="3800" b="1" strike="noStrike" noProof="1" dirty="0">
                <a:latin typeface="黑体" panose="02010600030101010101" pitchFamily="49" charset="-122"/>
                <a:ea typeface="黑体" panose="02010600030101010101" pitchFamily="49" charset="-122"/>
              </a:rPr>
              <a:t>  （企业、其他组织）</a:t>
            </a:r>
            <a:endParaRPr lang="zh-CN" altLang="en-US" sz="3800" b="1" strike="noStrike" noProof="1" dirty="0">
              <a:latin typeface="黑体" panose="02010600030101010101" pitchFamily="49" charset="-122"/>
              <a:ea typeface="黑体" panose="02010600030101010101" pitchFamily="49"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标题 90113"/>
          <p:cNvSpPr/>
          <p:nvPr>
            <p:ph type="title"/>
          </p:nvPr>
        </p:nvSpPr>
        <p:spPr/>
        <p:txBody>
          <a:bodyPr/>
          <a:p>
            <a:r>
              <a:rPr lang="zh-CN" altLang="en-US" sz="6000" dirty="0"/>
              <a:t>  实例</a:t>
            </a:r>
            <a:r>
              <a:rPr lang="en-US" altLang="zh-CN" sz="6000"/>
              <a:t>3</a:t>
            </a:r>
            <a:r>
              <a:rPr lang="en-US" altLang="zh-CN" sz="4000"/>
              <a:t>(</a:t>
            </a:r>
            <a:r>
              <a:rPr lang="zh-CN" altLang="en-US" sz="4000" dirty="0"/>
              <a:t>一种渠道混凝土面板裂缝的防渗处理方法 </a:t>
            </a:r>
            <a:r>
              <a:rPr lang="en-US" altLang="zh-CN" sz="4000"/>
              <a:t>)</a:t>
            </a:r>
            <a:endParaRPr lang="en-US" altLang="zh-CN" sz="4000"/>
          </a:p>
        </p:txBody>
      </p:sp>
      <p:sp>
        <p:nvSpPr>
          <p:cNvPr id="90115" name="文本占位符 90114"/>
          <p:cNvSpPr/>
          <p:nvPr>
            <p:ph type="body" idx="1"/>
          </p:nvPr>
        </p:nvSpPr>
        <p:spPr>
          <a:xfrm>
            <a:off x="2365375" y="3027363"/>
            <a:ext cx="15544800" cy="6178550"/>
          </a:xfrm>
        </p:spPr>
        <p:txBody>
          <a:bodyPr/>
          <a:p>
            <a:endParaRPr lang="zh-CN" altLang="en-US" dirty="0"/>
          </a:p>
        </p:txBody>
      </p:sp>
      <p:pic>
        <p:nvPicPr>
          <p:cNvPr id="90116" name="图片 90115" descr="未命名1245"/>
          <p:cNvPicPr>
            <a:picLocks noChangeAspect="1"/>
          </p:cNvPicPr>
          <p:nvPr/>
        </p:nvPicPr>
        <p:blipFill>
          <a:blip r:embed="rId1"/>
          <a:stretch>
            <a:fillRect/>
          </a:stretch>
        </p:blipFill>
        <p:spPr>
          <a:xfrm>
            <a:off x="2517775" y="2874963"/>
            <a:ext cx="14690725" cy="6037262"/>
          </a:xfrm>
          <a:prstGeom prst="rect">
            <a:avLst/>
          </a:prstGeom>
          <a:noFill/>
          <a:ln w="9525">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标题 93185"/>
          <p:cNvSpPr/>
          <p:nvPr>
            <p:ph type="title"/>
          </p:nvPr>
        </p:nvSpPr>
        <p:spPr/>
        <p:txBody>
          <a:bodyPr/>
          <a:p>
            <a:r>
              <a:rPr lang="zh-CN" altLang="en-US" sz="4400" dirty="0"/>
              <a:t>一种渠道混凝土面板裂缝的防渗处理方法</a:t>
            </a:r>
            <a:endParaRPr lang="zh-CN" altLang="en-US" sz="4400" dirty="0"/>
          </a:p>
        </p:txBody>
      </p:sp>
      <p:sp>
        <p:nvSpPr>
          <p:cNvPr id="93187" name="文本占位符 93186"/>
          <p:cNvSpPr/>
          <p:nvPr>
            <p:ph type="body" idx="1"/>
          </p:nvPr>
        </p:nvSpPr>
        <p:spPr>
          <a:xfrm>
            <a:off x="2365375" y="3027363"/>
            <a:ext cx="15544800" cy="6178550"/>
          </a:xfrm>
        </p:spPr>
        <p:txBody>
          <a:bodyPr/>
          <a:p>
            <a:pPr>
              <a:lnSpc>
                <a:spcPct val="90000"/>
              </a:lnSpc>
            </a:pPr>
            <a:r>
              <a:rPr lang="zh-CN" altLang="en-US" dirty="0"/>
              <a:t>一种渠道混凝土面板裂缝防渗处理方法，其特征在于：所述裂缝宽度为</a:t>
            </a:r>
            <a:r>
              <a:rPr lang="en-US" altLang="zh-CN"/>
              <a:t>0.05</a:t>
            </a:r>
            <a:r>
              <a:rPr lang="zh-CN" altLang="en-US" dirty="0"/>
              <a:t>～</a:t>
            </a:r>
            <a:r>
              <a:rPr lang="en-US" altLang="zh-CN"/>
              <a:t>5mm</a:t>
            </a:r>
            <a:r>
              <a:rPr lang="zh-CN" altLang="en-US" dirty="0"/>
              <a:t>，以裂缝为中心线，现场骑混凝土面板裂缝磨槽，在槽内缝的表面粘贴或涂刷隔离层，在隔离层两边槽内表面涂刷底涂剂，最后填充弹性防渗材料，使之与混凝土面板相平，其中，所述磨槽是采用角磨机磨宽</a:t>
            </a:r>
            <a:r>
              <a:rPr lang="en-US" altLang="zh-CN"/>
              <a:t>5</a:t>
            </a:r>
            <a:r>
              <a:rPr lang="zh-CN" altLang="en-US" dirty="0"/>
              <a:t>～</a:t>
            </a:r>
            <a:r>
              <a:rPr lang="en-US" altLang="zh-CN"/>
              <a:t>12cm</a:t>
            </a:r>
            <a:r>
              <a:rPr lang="zh-CN" altLang="en-US" dirty="0"/>
              <a:t>，深</a:t>
            </a:r>
            <a:r>
              <a:rPr lang="en-US" altLang="zh-CN"/>
              <a:t>2</a:t>
            </a:r>
            <a:r>
              <a:rPr lang="zh-CN" altLang="en-US" dirty="0"/>
              <a:t>～</a:t>
            </a:r>
            <a:r>
              <a:rPr lang="en-US" altLang="zh-CN"/>
              <a:t>5mm</a:t>
            </a:r>
            <a:r>
              <a:rPr lang="zh-CN" altLang="en-US" dirty="0"/>
              <a:t>的槽。</a:t>
            </a: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标题 94209"/>
          <p:cNvSpPr/>
          <p:nvPr>
            <p:ph type="title"/>
          </p:nvPr>
        </p:nvSpPr>
        <p:spPr>
          <a:xfrm>
            <a:off x="2701925" y="714375"/>
            <a:ext cx="15586075" cy="1716088"/>
          </a:xfrm>
        </p:spPr>
        <p:txBody>
          <a:bodyPr/>
          <a:p>
            <a:r>
              <a:rPr lang="zh-CN" altLang="en-US" sz="6000" b="1" dirty="0">
                <a:ea typeface="仿宋_GB2312" panose="02010609030101010101" pitchFamily="49" charset="-122"/>
              </a:rPr>
              <a:t>专利申请文件的撰写</a:t>
            </a:r>
            <a:endParaRPr lang="zh-CN" altLang="en-US" sz="6000" b="1">
              <a:ea typeface="仿宋_GB2312" panose="02010609030101010101" pitchFamily="49" charset="-122"/>
            </a:endParaRPr>
          </a:p>
        </p:txBody>
      </p:sp>
      <p:sp>
        <p:nvSpPr>
          <p:cNvPr id="94211" name="文本占位符 94210"/>
          <p:cNvSpPr/>
          <p:nvPr>
            <p:ph type="body" idx="1"/>
          </p:nvPr>
        </p:nvSpPr>
        <p:spPr>
          <a:xfrm>
            <a:off x="2085975" y="5794375"/>
            <a:ext cx="13681075" cy="3192463"/>
          </a:xfrm>
        </p:spPr>
        <p:txBody>
          <a:bodyPr/>
          <a:p>
            <a:pPr>
              <a:buNone/>
            </a:pPr>
            <a:r>
              <a:rPr lang="zh-CN" altLang="en-US" sz="4000" dirty="0"/>
              <a:t>          </a:t>
            </a:r>
            <a:endParaRPr lang="zh-CN" altLang="en-US" sz="4000" dirty="0">
              <a:solidFill>
                <a:schemeClr val="tx2"/>
              </a:solidFill>
            </a:endParaRPr>
          </a:p>
          <a:p>
            <a:r>
              <a:rPr lang="zh-CN" altLang="en-US" sz="4000" b="1" dirty="0">
                <a:latin typeface="仿宋_GB2312" panose="02010609030101010101" pitchFamily="49" charset="-122"/>
                <a:ea typeface="仿宋_GB2312" panose="02010609030101010101" pitchFamily="49" charset="-122"/>
              </a:rPr>
              <a:t>发明（或者实用新型</a:t>
            </a:r>
            <a:r>
              <a:rPr lang="en-US" altLang="zh-CN" sz="4000" b="1">
                <a:latin typeface="仿宋_GB2312" panose="02010609030101010101" pitchFamily="49" charset="-122"/>
                <a:ea typeface="仿宋_GB2312" panose="02010609030101010101" pitchFamily="49" charset="-122"/>
              </a:rPr>
              <a:t>—</a:t>
            </a:r>
            <a:r>
              <a:rPr lang="zh-CN" altLang="en-US" sz="4000" b="1" dirty="0">
                <a:latin typeface="仿宋_GB2312" panose="02010609030101010101" pitchFamily="49" charset="-122"/>
                <a:ea typeface="仿宋_GB2312" panose="02010609030101010101" pitchFamily="49" charset="-122"/>
              </a:rPr>
              <a:t>下同）的名称</a:t>
            </a:r>
            <a:r>
              <a:rPr lang="zh-CN" altLang="en-US" dirty="0">
                <a:latin typeface="仿宋_GB2312" panose="02010609030101010101" pitchFamily="49" charset="-122"/>
                <a:ea typeface="仿宋_GB2312" panose="02010609030101010101" pitchFamily="49" charset="-122"/>
              </a:rPr>
              <a:t> </a:t>
            </a:r>
            <a:endParaRPr lang="zh-CN" altLang="en-US" sz="4000" b="1" dirty="0">
              <a:latin typeface="仿宋_GB2312" panose="02010609030101010101" pitchFamily="49" charset="-122"/>
              <a:ea typeface="仿宋_GB2312" panose="02010609030101010101" pitchFamily="49" charset="-122"/>
            </a:endParaRPr>
          </a:p>
          <a:p>
            <a:r>
              <a:rPr lang="zh-CN" altLang="en-US" sz="4000" b="1" dirty="0">
                <a:latin typeface="仿宋_GB2312" panose="02010609030101010101" pitchFamily="49" charset="-122"/>
                <a:ea typeface="仿宋_GB2312" panose="02010609030101010101" pitchFamily="49" charset="-122"/>
              </a:rPr>
              <a:t>所属技术领域</a:t>
            </a:r>
            <a:r>
              <a:rPr lang="zh-CN" altLang="en-US" dirty="0">
                <a:latin typeface="仿宋_GB2312" panose="02010609030101010101" pitchFamily="49" charset="-122"/>
                <a:ea typeface="仿宋_GB2312" panose="02010609030101010101" pitchFamily="49" charset="-122"/>
              </a:rPr>
              <a:t> </a:t>
            </a:r>
            <a:endParaRPr lang="zh-CN" altLang="en-US" sz="4000" b="1" dirty="0">
              <a:latin typeface="仿宋_GB2312" panose="02010609030101010101" pitchFamily="49" charset="-122"/>
              <a:ea typeface="仿宋_GB2312" panose="02010609030101010101" pitchFamily="49" charset="-122"/>
            </a:endParaRPr>
          </a:p>
          <a:p>
            <a:r>
              <a:rPr lang="zh-CN" altLang="en-US" sz="4000" b="1" dirty="0">
                <a:latin typeface="仿宋_GB2312" panose="02010609030101010101" pitchFamily="49" charset="-122"/>
                <a:ea typeface="仿宋_GB2312" panose="02010609030101010101" pitchFamily="49" charset="-122"/>
              </a:rPr>
              <a:t>背景技术</a:t>
            </a:r>
            <a:r>
              <a:rPr lang="zh-CN" altLang="en-US" dirty="0">
                <a:latin typeface="仿宋_GB2312" panose="02010609030101010101" pitchFamily="49" charset="-122"/>
                <a:ea typeface="仿宋_GB2312" panose="02010609030101010101" pitchFamily="49" charset="-122"/>
              </a:rPr>
              <a:t> </a:t>
            </a:r>
            <a:endParaRPr lang="zh-CN" altLang="en-US" sz="4000" b="1" dirty="0">
              <a:latin typeface="仿宋_GB2312" panose="02010609030101010101" pitchFamily="49" charset="-122"/>
              <a:ea typeface="仿宋_GB2312" panose="02010609030101010101" pitchFamily="49" charset="-122"/>
            </a:endParaRPr>
          </a:p>
          <a:p>
            <a:endParaRPr lang="zh-CN" altLang="en-US" sz="4000" b="1">
              <a:latin typeface="仿宋_GB2312" panose="02010609030101010101" pitchFamily="49" charset="-122"/>
              <a:ea typeface="仿宋_GB2312" panose="02010609030101010101" pitchFamily="49" charset="-122"/>
            </a:endParaRPr>
          </a:p>
        </p:txBody>
      </p:sp>
      <p:sp>
        <p:nvSpPr>
          <p:cNvPr id="94212" name="矩形 94211"/>
          <p:cNvSpPr/>
          <p:nvPr/>
        </p:nvSpPr>
        <p:spPr>
          <a:xfrm>
            <a:off x="1943100" y="3416300"/>
            <a:ext cx="13827125" cy="2878138"/>
          </a:xfrm>
          <a:prstGeom prst="rect">
            <a:avLst/>
          </a:prstGeom>
          <a:noFill/>
          <a:ln w="9525">
            <a:noFill/>
          </a:ln>
        </p:spPr>
        <p:txBody>
          <a:bodyPr lIns="163312" tIns="81656" rIns="163312" bIns="81656">
            <a:spAutoFit/>
          </a:bodyPr>
          <a:p>
            <a:pPr defTabSz="1633855">
              <a:buFontTx/>
            </a:pPr>
            <a:r>
              <a:rPr lang="zh-CN" altLang="en-US" sz="4300" b="1" dirty="0">
                <a:solidFill>
                  <a:schemeClr val="tx2"/>
                </a:solidFill>
                <a:latin typeface="Tahoma" panose="020B0604030504040204" pitchFamily="34" charset="0"/>
                <a:ea typeface="宋体" panose="02010600030101010101" pitchFamily="2" charset="-122"/>
              </a:rPr>
              <a:t>       </a:t>
            </a:r>
            <a:r>
              <a:rPr lang="zh-CN" altLang="en-US" sz="4300" b="1" dirty="0">
                <a:solidFill>
                  <a:schemeClr val="tx2"/>
                </a:solidFill>
                <a:latin typeface="Tahoma" panose="020B0604030504040204" pitchFamily="34" charset="0"/>
                <a:ea typeface="仿宋_GB2312" panose="02010609030101010101" pitchFamily="49" charset="-122"/>
              </a:rPr>
              <a:t>撰写一件合格的专利申请文件需要发明人将与发明创造有关的技术内容向代理人准确、完整地讲述清楚。为了帮助发明人更好地向代理人表达自己的发明创造，发明人应按下列要求提交一份申请专利的“技术交底书”。</a:t>
            </a:r>
            <a:endParaRPr lang="zh-CN" altLang="en-US" sz="4300" b="1" dirty="0">
              <a:solidFill>
                <a:schemeClr val="tx2"/>
              </a:solidFill>
              <a:latin typeface="Tahoma" panose="020B0604030504040204" pitchFamily="34" charset="0"/>
              <a:ea typeface="仿宋_GB2312" panose="02010609030101010101" pitchFamily="49"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标题 100353"/>
          <p:cNvSpPr/>
          <p:nvPr>
            <p:ph type="title"/>
          </p:nvPr>
        </p:nvSpPr>
        <p:spPr>
          <a:xfrm>
            <a:off x="2701925" y="714375"/>
            <a:ext cx="15586075" cy="1716088"/>
          </a:xfrm>
        </p:spPr>
        <p:txBody>
          <a:bodyPr/>
          <a:p>
            <a:r>
              <a:rPr lang="zh-CN" altLang="en-US" sz="6000" b="1" dirty="0">
                <a:ea typeface="仿宋_GB2312" panose="02010609030101010101" pitchFamily="49" charset="-122"/>
              </a:rPr>
              <a:t>专利申请文件的撰写</a:t>
            </a:r>
            <a:endParaRPr lang="zh-CN" altLang="en-US" sz="6000" b="1" dirty="0">
              <a:ea typeface="仿宋_GB2312" panose="02010609030101010101" pitchFamily="49" charset="-122"/>
            </a:endParaRPr>
          </a:p>
        </p:txBody>
      </p:sp>
      <p:sp>
        <p:nvSpPr>
          <p:cNvPr id="100355" name="文本占位符 100354"/>
          <p:cNvSpPr/>
          <p:nvPr>
            <p:ph type="body" idx="1"/>
          </p:nvPr>
        </p:nvSpPr>
        <p:spPr>
          <a:xfrm>
            <a:off x="3390900" y="2446338"/>
            <a:ext cx="15544800" cy="6373812"/>
          </a:xfrm>
        </p:spPr>
        <p:txBody>
          <a:bodyPr/>
          <a:p>
            <a:pPr>
              <a:lnSpc>
                <a:spcPct val="80000"/>
              </a:lnSpc>
            </a:pPr>
            <a:endParaRPr lang="zh-CN" altLang="en-US" sz="3200" b="1" dirty="0"/>
          </a:p>
          <a:p>
            <a:pPr>
              <a:lnSpc>
                <a:spcPct val="80000"/>
              </a:lnSpc>
            </a:pPr>
            <a:endParaRPr lang="zh-CN" altLang="en-US" sz="3200" b="1" dirty="0"/>
          </a:p>
          <a:p>
            <a:pPr>
              <a:lnSpc>
                <a:spcPct val="150000"/>
              </a:lnSpc>
            </a:pPr>
            <a:r>
              <a:rPr lang="zh-CN" altLang="en-US" sz="4400" b="1" dirty="0">
                <a:latin typeface="仿宋_GB2312" panose="02010609030101010101" pitchFamily="49" charset="-122"/>
                <a:ea typeface="仿宋_GB2312" panose="02010609030101010101" pitchFamily="49" charset="-122"/>
              </a:rPr>
              <a:t>发明内容 </a:t>
            </a:r>
            <a:endParaRPr lang="zh-CN" altLang="en-US" sz="4400" b="1" dirty="0">
              <a:latin typeface="仿宋_GB2312" panose="02010609030101010101" pitchFamily="49" charset="-122"/>
              <a:ea typeface="仿宋_GB2312" panose="02010609030101010101" pitchFamily="49" charset="-122"/>
            </a:endParaRPr>
          </a:p>
          <a:p>
            <a:pPr>
              <a:lnSpc>
                <a:spcPct val="150000"/>
              </a:lnSpc>
            </a:pPr>
            <a:r>
              <a:rPr lang="zh-CN" altLang="en-US" sz="4400" b="1" dirty="0">
                <a:latin typeface="仿宋_GB2312" panose="02010609030101010101" pitchFamily="49" charset="-122"/>
                <a:ea typeface="仿宋_GB2312" panose="02010609030101010101" pitchFamily="49" charset="-122"/>
              </a:rPr>
              <a:t>附图及附图说明 </a:t>
            </a:r>
            <a:endParaRPr lang="zh-CN" altLang="en-US" sz="4400" b="1" dirty="0">
              <a:latin typeface="仿宋_GB2312" panose="02010609030101010101" pitchFamily="49" charset="-122"/>
              <a:ea typeface="仿宋_GB2312" panose="02010609030101010101" pitchFamily="49" charset="-122"/>
            </a:endParaRPr>
          </a:p>
          <a:p>
            <a:pPr>
              <a:lnSpc>
                <a:spcPct val="150000"/>
              </a:lnSpc>
            </a:pPr>
            <a:r>
              <a:rPr lang="zh-CN" altLang="en-US" sz="4400" b="1" dirty="0">
                <a:latin typeface="仿宋_GB2312" panose="02010609030101010101" pitchFamily="49" charset="-122"/>
                <a:ea typeface="仿宋_GB2312" panose="02010609030101010101" pitchFamily="49" charset="-122"/>
              </a:rPr>
              <a:t>具体实施方式 </a:t>
            </a:r>
            <a:endParaRPr lang="zh-CN" altLang="en-US" sz="4400" b="1" dirty="0">
              <a:latin typeface="仿宋_GB2312" panose="02010609030101010101" pitchFamily="49" charset="-122"/>
              <a:ea typeface="仿宋_GB2312" panose="02010609030101010101" pitchFamily="49" charset="-122"/>
            </a:endParaRPr>
          </a:p>
          <a:p>
            <a:pPr>
              <a:lnSpc>
                <a:spcPct val="150000"/>
              </a:lnSpc>
            </a:pPr>
            <a:r>
              <a:rPr lang="zh-CN" altLang="en-US" sz="4400" b="1" dirty="0">
                <a:latin typeface="仿宋_GB2312" panose="02010609030101010101" pitchFamily="49" charset="-122"/>
                <a:ea typeface="仿宋_GB2312" panose="02010609030101010101" pitchFamily="49" charset="-122"/>
              </a:rPr>
              <a:t>本发明的摘要 </a:t>
            </a:r>
            <a:endParaRPr lang="zh-CN" altLang="en-US" sz="4400" b="1" dirty="0">
              <a:latin typeface="仿宋_GB2312" panose="02010609030101010101" pitchFamily="49" charset="-122"/>
              <a:ea typeface="仿宋_GB2312" panose="02010609030101010101" pitchFamily="49" charset="-122"/>
            </a:endParaRPr>
          </a:p>
          <a:p>
            <a:pPr>
              <a:lnSpc>
                <a:spcPct val="150000"/>
              </a:lnSpc>
            </a:pPr>
            <a:r>
              <a:rPr lang="zh-CN" altLang="en-US" sz="4400" b="1" dirty="0">
                <a:latin typeface="仿宋_GB2312" panose="02010609030101010101" pitchFamily="49" charset="-122"/>
                <a:ea typeface="仿宋_GB2312" panose="02010609030101010101" pitchFamily="49" charset="-122"/>
              </a:rPr>
              <a:t>其它材料</a:t>
            </a:r>
            <a:endParaRPr lang="zh-CN" altLang="en-US" sz="4400" b="1" dirty="0">
              <a:latin typeface="仿宋_GB2312" panose="02010609030101010101" pitchFamily="49" charset="-122"/>
              <a:ea typeface="仿宋_GB2312" panose="02010609030101010101" pitchFamily="49" charset="-122"/>
            </a:endParaRPr>
          </a:p>
          <a:p>
            <a:pPr>
              <a:lnSpc>
                <a:spcPct val="80000"/>
              </a:lnSpc>
            </a:pPr>
            <a:endParaRPr lang="zh-CN" altLang="en-US" sz="4400" b="1" dirty="0">
              <a:latin typeface="仿宋_GB2312" panose="02010609030101010101" pitchFamily="49" charset="-122"/>
              <a:ea typeface="仿宋_GB2312" panose="02010609030101010101" pitchFamily="49" charset="-122"/>
            </a:endParaRPr>
          </a:p>
          <a:p>
            <a:pPr>
              <a:lnSpc>
                <a:spcPct val="80000"/>
              </a:lnSpc>
            </a:pPr>
            <a:endParaRPr lang="zh-CN" altLang="en-US" sz="4400" b="1" dirty="0"/>
          </a:p>
          <a:p>
            <a:pPr>
              <a:lnSpc>
                <a:spcPct val="80000"/>
              </a:lnSpc>
            </a:pPr>
            <a:endParaRPr lang="zh-CN" altLang="en-US" sz="40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6" name="标题 98305"/>
          <p:cNvSpPr/>
          <p:nvPr>
            <p:ph type="title"/>
          </p:nvPr>
        </p:nvSpPr>
        <p:spPr>
          <a:xfrm>
            <a:off x="2701925" y="714375"/>
            <a:ext cx="15586075" cy="1716088"/>
          </a:xfrm>
        </p:spPr>
        <p:txBody>
          <a:bodyPr/>
          <a:p>
            <a:r>
              <a:rPr lang="zh-CN" altLang="en-US" sz="6000" b="1" dirty="0">
                <a:ea typeface="仿宋_GB2312" panose="02010609030101010101" pitchFamily="49" charset="-122"/>
              </a:rPr>
              <a:t>外观设计专利申请</a:t>
            </a:r>
            <a:endParaRPr lang="zh-CN" altLang="en-US" sz="6000" b="1">
              <a:ea typeface="仿宋_GB2312" panose="02010609030101010101" pitchFamily="49" charset="-122"/>
            </a:endParaRPr>
          </a:p>
        </p:txBody>
      </p:sp>
      <p:sp>
        <p:nvSpPr>
          <p:cNvPr id="98307" name="文本占位符 98306"/>
          <p:cNvSpPr/>
          <p:nvPr>
            <p:ph type="body" idx="1"/>
          </p:nvPr>
        </p:nvSpPr>
        <p:spPr>
          <a:xfrm>
            <a:off x="2806700" y="2984500"/>
            <a:ext cx="14401800" cy="6916738"/>
          </a:xfrm>
        </p:spPr>
        <p:txBody>
          <a:bodyPr/>
          <a:p>
            <a:pPr algn="just">
              <a:lnSpc>
                <a:spcPct val="120000"/>
              </a:lnSpc>
            </a:pPr>
            <a:r>
              <a:rPr lang="zh-CN" altLang="en-US" sz="4400" b="1" dirty="0">
                <a:solidFill>
                  <a:schemeClr val="folHlink"/>
                </a:solidFill>
                <a:latin typeface="仿宋_GB2312" panose="02010609030101010101" pitchFamily="49" charset="-122"/>
                <a:ea typeface="仿宋_GB2312" panose="02010609030101010101" pitchFamily="49" charset="-122"/>
              </a:rPr>
              <a:t>外观设计保护范围</a:t>
            </a:r>
            <a:endParaRPr lang="zh-CN" altLang="en-US" sz="4400" b="1">
              <a:solidFill>
                <a:schemeClr val="folHlink"/>
              </a:solidFill>
              <a:latin typeface="仿宋_GB2312" panose="02010609030101010101" pitchFamily="49" charset="-122"/>
              <a:ea typeface="仿宋_GB2312" panose="02010609030101010101" pitchFamily="49" charset="-122"/>
            </a:endParaRPr>
          </a:p>
          <a:p>
            <a:pPr algn="just">
              <a:lnSpc>
                <a:spcPct val="120000"/>
              </a:lnSpc>
            </a:pPr>
            <a:r>
              <a:rPr lang="zh-CN" altLang="en-US" sz="4400" b="1" dirty="0">
                <a:solidFill>
                  <a:schemeClr val="folHlink"/>
                </a:solidFill>
                <a:latin typeface="仿宋_GB2312" panose="02010609030101010101" pitchFamily="49" charset="-122"/>
                <a:ea typeface="仿宋_GB2312" panose="02010609030101010101" pitchFamily="49" charset="-122"/>
              </a:rPr>
              <a:t>如何准备外观设计图片或照片</a:t>
            </a:r>
            <a:endParaRPr lang="zh-CN" altLang="en-US" sz="4400" b="1">
              <a:solidFill>
                <a:schemeClr val="folHlink"/>
              </a:solidFill>
              <a:latin typeface="仿宋_GB2312" panose="02010609030101010101" pitchFamily="49" charset="-122"/>
              <a:ea typeface="仿宋_GB2312" panose="02010609030101010101" pitchFamily="49" charset="-122"/>
            </a:endParaRPr>
          </a:p>
          <a:p>
            <a:pPr algn="just">
              <a:lnSpc>
                <a:spcPct val="120000"/>
              </a:lnSpc>
            </a:pPr>
            <a:r>
              <a:rPr lang="zh-CN" altLang="en-US" sz="3600" b="1" dirty="0">
                <a:latin typeface="仿宋_GB2312" panose="02010609030101010101" pitchFamily="49" charset="-122"/>
                <a:ea typeface="仿宋_GB2312" panose="02010609030101010101" pitchFamily="49" charset="-122"/>
              </a:rPr>
              <a:t>视图名称及其标注</a:t>
            </a:r>
            <a:r>
              <a:rPr lang="zh-CN" altLang="en-US" sz="3600" dirty="0">
                <a:latin typeface="仿宋_GB2312" panose="02010609030101010101" pitchFamily="49" charset="-122"/>
                <a:ea typeface="仿宋_GB2312" panose="02010609030101010101" pitchFamily="49" charset="-122"/>
              </a:rPr>
              <a:t> </a:t>
            </a:r>
            <a:endParaRPr lang="zh-CN" altLang="en-US" sz="3600" b="1" dirty="0">
              <a:latin typeface="仿宋_GB2312" panose="02010609030101010101" pitchFamily="49" charset="-122"/>
              <a:ea typeface="仿宋_GB2312" panose="02010609030101010101" pitchFamily="49" charset="-122"/>
            </a:endParaRPr>
          </a:p>
          <a:p>
            <a:pPr algn="just">
              <a:lnSpc>
                <a:spcPct val="120000"/>
              </a:lnSpc>
            </a:pPr>
            <a:r>
              <a:rPr lang="zh-CN" altLang="en-US" sz="3600" b="1" dirty="0">
                <a:latin typeface="仿宋_GB2312" panose="02010609030101010101" pitchFamily="49" charset="-122"/>
                <a:ea typeface="仿宋_GB2312" panose="02010609030101010101" pitchFamily="49" charset="-122"/>
              </a:rPr>
              <a:t>视图尺寸</a:t>
            </a:r>
            <a:r>
              <a:rPr lang="zh-CN" altLang="en-US" sz="3600" dirty="0">
                <a:latin typeface="仿宋_GB2312" panose="02010609030101010101" pitchFamily="49" charset="-122"/>
                <a:ea typeface="仿宋_GB2312" panose="02010609030101010101" pitchFamily="49" charset="-122"/>
              </a:rPr>
              <a:t> </a:t>
            </a:r>
            <a:endParaRPr lang="zh-CN" altLang="en-US" sz="3600" dirty="0">
              <a:latin typeface="仿宋_GB2312" panose="02010609030101010101" pitchFamily="49" charset="-122"/>
              <a:ea typeface="仿宋_GB2312" panose="02010609030101010101" pitchFamily="49" charset="-122"/>
            </a:endParaRPr>
          </a:p>
          <a:p>
            <a:pPr algn="just">
              <a:lnSpc>
                <a:spcPct val="120000"/>
              </a:lnSpc>
            </a:pPr>
            <a:r>
              <a:rPr lang="zh-CN" altLang="en-US" sz="3600" b="1" dirty="0">
                <a:latin typeface="仿宋_GB2312" panose="02010609030101010101" pitchFamily="49" charset="-122"/>
                <a:ea typeface="仿宋_GB2312" panose="02010609030101010101" pitchFamily="49" charset="-122"/>
              </a:rPr>
              <a:t>图片的绘制</a:t>
            </a:r>
            <a:endParaRPr lang="zh-CN" altLang="en-US" sz="3600" b="1" dirty="0">
              <a:latin typeface="仿宋_GB2312" panose="02010609030101010101" pitchFamily="49" charset="-122"/>
              <a:ea typeface="仿宋_GB2312" panose="02010609030101010101" pitchFamily="49" charset="-122"/>
            </a:endParaRPr>
          </a:p>
          <a:p>
            <a:pPr algn="just">
              <a:lnSpc>
                <a:spcPct val="120000"/>
              </a:lnSpc>
            </a:pPr>
            <a:r>
              <a:rPr lang="zh-CN" altLang="en-US" sz="3600" b="1" dirty="0">
                <a:latin typeface="仿宋_GB2312" panose="02010609030101010101" pitchFamily="49" charset="-122"/>
                <a:ea typeface="仿宋_GB2312" panose="02010609030101010101" pitchFamily="49" charset="-122"/>
              </a:rPr>
              <a:t>照片的拍摄</a:t>
            </a:r>
            <a:r>
              <a:rPr lang="zh-CN" altLang="en-US" sz="3600" dirty="0">
                <a:latin typeface="仿宋_GB2312" panose="02010609030101010101" pitchFamily="49" charset="-122"/>
                <a:ea typeface="仿宋_GB2312" panose="02010609030101010101" pitchFamily="49" charset="-122"/>
              </a:rPr>
              <a:t> </a:t>
            </a:r>
            <a:endParaRPr lang="zh-CN" altLang="en-US" sz="3600" dirty="0">
              <a:latin typeface="仿宋_GB2312" panose="02010609030101010101" pitchFamily="49" charset="-122"/>
              <a:ea typeface="仿宋_GB2312" panose="02010609030101010101" pitchFamily="49" charset="-122"/>
            </a:endParaRPr>
          </a:p>
          <a:p>
            <a:pPr algn="just">
              <a:lnSpc>
                <a:spcPct val="120000"/>
              </a:lnSpc>
            </a:pPr>
            <a:r>
              <a:rPr lang="zh-CN" altLang="en-US" sz="3600" b="1" dirty="0">
                <a:latin typeface="仿宋_GB2312" panose="02010609030101010101" pitchFamily="49" charset="-122"/>
                <a:ea typeface="仿宋_GB2312" panose="02010609030101010101" pitchFamily="49" charset="-122"/>
              </a:rPr>
              <a:t>色彩</a:t>
            </a:r>
            <a:r>
              <a:rPr lang="zh-CN" altLang="en-US" sz="3600" dirty="0">
                <a:latin typeface="仿宋_GB2312" panose="02010609030101010101" pitchFamily="49" charset="-122"/>
                <a:ea typeface="仿宋_GB2312" panose="02010609030101010101" pitchFamily="49" charset="-122"/>
              </a:rPr>
              <a:t> </a:t>
            </a:r>
            <a:endParaRPr lang="zh-CN" altLang="en-US" sz="3600" dirty="0">
              <a:latin typeface="仿宋_GB2312" panose="02010609030101010101" pitchFamily="49" charset="-122"/>
              <a:ea typeface="仿宋_GB2312" panose="02010609030101010101" pitchFamily="49" charset="-122"/>
            </a:endParaRPr>
          </a:p>
          <a:p>
            <a:pPr algn="just">
              <a:lnSpc>
                <a:spcPct val="120000"/>
              </a:lnSpc>
            </a:pPr>
            <a:r>
              <a:rPr lang="zh-CN" altLang="en-US" sz="3600" b="1" dirty="0">
                <a:latin typeface="仿宋_GB2312" panose="02010609030101010101" pitchFamily="49" charset="-122"/>
                <a:ea typeface="仿宋_GB2312" panose="02010609030101010101" pitchFamily="49" charset="-122"/>
              </a:rPr>
              <a:t>图片或者照片的形式缺陷</a:t>
            </a:r>
            <a:r>
              <a:rPr lang="zh-CN" altLang="en-US" sz="3600" dirty="0">
                <a:latin typeface="仿宋_GB2312" panose="02010609030101010101" pitchFamily="49" charset="-122"/>
                <a:ea typeface="仿宋_GB2312" panose="02010609030101010101" pitchFamily="49" charset="-122"/>
              </a:rPr>
              <a:t> </a:t>
            </a:r>
            <a:endParaRPr lang="zh-CN" altLang="en-US" sz="3600" dirty="0">
              <a:latin typeface="仿宋_GB2312" panose="02010609030101010101" pitchFamily="49" charset="-122"/>
              <a:ea typeface="仿宋_GB2312" panose="02010609030101010101" pitchFamily="49" charset="-122"/>
            </a:endParaRPr>
          </a:p>
          <a:p>
            <a:pPr algn="just">
              <a:lnSpc>
                <a:spcPct val="120000"/>
              </a:lnSpc>
            </a:pPr>
            <a:r>
              <a:rPr lang="zh-CN" altLang="en-US" sz="3600" b="1" dirty="0">
                <a:latin typeface="仿宋_GB2312" panose="02010609030101010101" pitchFamily="49" charset="-122"/>
                <a:ea typeface="仿宋_GB2312" panose="02010609030101010101" pitchFamily="49" charset="-122"/>
              </a:rPr>
              <a:t>图片或者照片的明显实质性缺陷</a:t>
            </a:r>
            <a:r>
              <a:rPr lang="zh-CN" altLang="en-US" sz="3600" dirty="0"/>
              <a:t> </a:t>
            </a:r>
            <a:endParaRPr lang="zh-CN" altLang="en-US" sz="3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378" name="标题 101377"/>
          <p:cNvSpPr/>
          <p:nvPr>
            <p:ph type="title"/>
          </p:nvPr>
        </p:nvSpPr>
        <p:spPr/>
        <p:txBody>
          <a:bodyPr/>
          <a:p>
            <a:r>
              <a:rPr lang="zh-CN" altLang="en-US" dirty="0"/>
              <a:t>外观设计</a:t>
            </a:r>
            <a:endParaRPr lang="zh-CN" altLang="en-US" dirty="0"/>
          </a:p>
        </p:txBody>
      </p:sp>
      <p:sp>
        <p:nvSpPr>
          <p:cNvPr id="101379" name="文本占位符 101378"/>
          <p:cNvSpPr/>
          <p:nvPr>
            <p:ph type="body" idx="1"/>
          </p:nvPr>
        </p:nvSpPr>
        <p:spPr>
          <a:xfrm>
            <a:off x="2365375" y="3027363"/>
            <a:ext cx="15544800" cy="6178550"/>
          </a:xfrm>
        </p:spPr>
        <p:txBody>
          <a:bodyPr/>
          <a:p>
            <a:pPr>
              <a:lnSpc>
                <a:spcPct val="80000"/>
              </a:lnSpc>
            </a:pPr>
            <a:r>
              <a:rPr lang="zh-CN" altLang="en-US" sz="2400" dirty="0"/>
              <a:t>　        </a:t>
            </a:r>
            <a:r>
              <a:rPr lang="zh-CN" altLang="en-US" sz="4000" b="1" dirty="0">
                <a:latin typeface="仿宋_GB2312" panose="02010609030101010101" pitchFamily="49" charset="-122"/>
                <a:ea typeface="仿宋_GB2312" panose="02010609030101010101" pitchFamily="49" charset="-122"/>
              </a:rPr>
              <a:t>新专利法要求外观设计不属于现有设计，判定标准依照新法新颖性、创造性和实用性的标准进行。除了依照上述方法判别外，为防止拆分、拼凑、组合他人外观设计，新法要求“授予专利权的外观设计与现有设计或者现有设计特征的组合相比，应当具有明显区别。” </a:t>
            </a:r>
            <a:br>
              <a:rPr lang="zh-CN" altLang="en-US" sz="4000" b="1" dirty="0">
                <a:latin typeface="仿宋_GB2312" panose="02010609030101010101" pitchFamily="49" charset="-122"/>
                <a:ea typeface="仿宋_GB2312" panose="02010609030101010101" pitchFamily="49" charset="-122"/>
              </a:rPr>
            </a:br>
            <a:r>
              <a:rPr lang="zh-CN" altLang="en-US" sz="4000" b="1" dirty="0">
                <a:latin typeface="仿宋_GB2312" panose="02010609030101010101" pitchFamily="49" charset="-122"/>
                <a:ea typeface="仿宋_GB2312" panose="02010609030101010101" pitchFamily="49" charset="-122"/>
              </a:rPr>
              <a:t>      将不再对标识性平面设计授予专利权</a:t>
            </a:r>
            <a:br>
              <a:rPr lang="zh-CN" altLang="en-US" sz="4000" b="1" dirty="0">
                <a:latin typeface="仿宋_GB2312" panose="02010609030101010101" pitchFamily="49" charset="-122"/>
                <a:ea typeface="仿宋_GB2312" panose="02010609030101010101" pitchFamily="49" charset="-122"/>
              </a:rPr>
            </a:br>
            <a:r>
              <a:rPr lang="zh-CN" altLang="en-US" sz="4000" b="1" dirty="0">
                <a:latin typeface="仿宋_GB2312" panose="02010609030101010101" pitchFamily="49" charset="-122"/>
                <a:ea typeface="仿宋_GB2312" panose="02010609030101010101" pitchFamily="49" charset="-122"/>
              </a:rPr>
              <a:t>　增加“对平面印刷品的图案、色彩或者二者的结合作出的主要起标识作用的设计”不授予专利，防止科技含量低下的技术成为专利。这样，诸如可口可乐包装等类似产品，将不会再授予专利，这些产品应寻求商标或著作权的保护。而对于刺绣、纺织品图案等以美感为目的的设计才授予外观设计专利权。</a:t>
            </a:r>
            <a:endParaRPr lang="zh-CN" altLang="en-US" sz="4000" b="1" dirty="0">
              <a:latin typeface="仿宋_GB2312" panose="02010609030101010101" pitchFamily="49" charset="-122"/>
              <a:ea typeface="仿宋_GB2312" panose="02010609030101010101" pitchFamily="49"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标题 102401"/>
          <p:cNvSpPr/>
          <p:nvPr>
            <p:ph type="title"/>
          </p:nvPr>
        </p:nvSpPr>
        <p:spPr/>
        <p:txBody>
          <a:bodyPr/>
          <a:p>
            <a:r>
              <a:rPr lang="zh-CN" altLang="en-US" b="1" dirty="0">
                <a:ea typeface="仿宋_GB2312" panose="02010609030101010101" pitchFamily="49" charset="-122"/>
              </a:rPr>
              <a:t>外观设计专利申请</a:t>
            </a:r>
            <a:endParaRPr lang="zh-CN" altLang="en-US" b="1" dirty="0">
              <a:ea typeface="仿宋_GB2312" panose="02010609030101010101" pitchFamily="49" charset="-122"/>
            </a:endParaRPr>
          </a:p>
        </p:txBody>
      </p:sp>
      <p:sp>
        <p:nvSpPr>
          <p:cNvPr id="102403" name="文本占位符 102402"/>
          <p:cNvSpPr/>
          <p:nvPr>
            <p:ph type="body" idx="1"/>
          </p:nvPr>
        </p:nvSpPr>
        <p:spPr>
          <a:xfrm>
            <a:off x="1368425" y="3027363"/>
            <a:ext cx="15544800" cy="7264400"/>
          </a:xfrm>
        </p:spPr>
        <p:txBody>
          <a:bodyPr/>
          <a:p>
            <a:pPr>
              <a:lnSpc>
                <a:spcPct val="80000"/>
              </a:lnSpc>
            </a:pPr>
            <a:r>
              <a:rPr lang="zh-CN" altLang="en-US" b="1" dirty="0">
                <a:solidFill>
                  <a:schemeClr val="folHlink"/>
                </a:solidFill>
                <a:latin typeface="仿宋_GB2312" panose="02010609030101010101" pitchFamily="49" charset="-122"/>
                <a:ea typeface="仿宋_GB2312" panose="02010609030101010101" pitchFamily="49" charset="-122"/>
              </a:rPr>
              <a:t>外观设计的简要说明</a:t>
            </a:r>
            <a:endParaRPr lang="zh-CN" altLang="en-US" b="1" dirty="0">
              <a:solidFill>
                <a:schemeClr val="folHlink"/>
              </a:solidFill>
              <a:latin typeface="仿宋_GB2312" panose="02010609030101010101" pitchFamily="49" charset="-122"/>
              <a:ea typeface="仿宋_GB2312" panose="02010609030101010101" pitchFamily="49" charset="-122"/>
            </a:endParaRPr>
          </a:p>
          <a:p>
            <a:pPr>
              <a:lnSpc>
                <a:spcPct val="80000"/>
              </a:lnSpc>
            </a:pPr>
            <a:endParaRPr lang="zh-CN" altLang="en-US" b="1" dirty="0">
              <a:solidFill>
                <a:schemeClr val="folHlink"/>
              </a:solidFill>
              <a:latin typeface="仿宋_GB2312" panose="02010609030101010101" pitchFamily="49" charset="-122"/>
              <a:ea typeface="仿宋_GB2312" panose="02010609030101010101" pitchFamily="49" charset="-122"/>
            </a:endParaRPr>
          </a:p>
          <a:p>
            <a:pPr>
              <a:lnSpc>
                <a:spcPct val="80000"/>
              </a:lnSpc>
              <a:buNone/>
            </a:pPr>
            <a:r>
              <a:rPr lang="zh-CN" altLang="en-US" sz="4000" b="1" dirty="0">
                <a:latin typeface="仿宋_GB2312" panose="02010609030101010101" pitchFamily="49" charset="-122"/>
                <a:ea typeface="仿宋_GB2312" panose="02010609030101010101" pitchFamily="49" charset="-122"/>
              </a:rPr>
              <a:t>         外观设计的简要说明应当写明外观设计产品的名称、用途，外观设计的设计要点，并指定一幅最能表明设计要点的图片或者照片。省略视图或者请求保护色彩的，应当在简要说明中写明。 </a:t>
            </a:r>
            <a:endParaRPr lang="zh-CN" altLang="en-US" sz="4000" b="1" dirty="0">
              <a:latin typeface="仿宋_GB2312" panose="02010609030101010101" pitchFamily="49" charset="-122"/>
              <a:ea typeface="仿宋_GB2312" panose="02010609030101010101" pitchFamily="49" charset="-122"/>
            </a:endParaRPr>
          </a:p>
          <a:p>
            <a:pPr>
              <a:lnSpc>
                <a:spcPct val="80000"/>
              </a:lnSpc>
              <a:buNone/>
            </a:pPr>
            <a:br>
              <a:rPr lang="zh-CN" altLang="en-US" sz="4000" b="1" dirty="0">
                <a:latin typeface="仿宋_GB2312" panose="02010609030101010101" pitchFamily="49" charset="-122"/>
                <a:ea typeface="仿宋_GB2312" panose="02010609030101010101" pitchFamily="49" charset="-122"/>
              </a:rPr>
            </a:br>
            <a:r>
              <a:rPr lang="zh-CN" altLang="en-US" sz="4000" b="1" dirty="0">
                <a:latin typeface="仿宋_GB2312" panose="02010609030101010101" pitchFamily="49" charset="-122"/>
                <a:ea typeface="仿宋_GB2312" panose="02010609030101010101" pitchFamily="49" charset="-122"/>
              </a:rPr>
              <a:t>　　对同一产品的多项相似外观设计提出一件外观设计专利申请的，应当在简要说明中指定其中一项作为基本设计。 </a:t>
            </a:r>
            <a:endParaRPr lang="zh-CN" altLang="en-US" sz="4000" b="1" dirty="0">
              <a:latin typeface="仿宋_GB2312" panose="02010609030101010101" pitchFamily="49" charset="-122"/>
              <a:ea typeface="仿宋_GB2312" panose="02010609030101010101" pitchFamily="49" charset="-122"/>
            </a:endParaRPr>
          </a:p>
          <a:p>
            <a:pPr>
              <a:lnSpc>
                <a:spcPct val="80000"/>
              </a:lnSpc>
              <a:buNone/>
            </a:pPr>
            <a:br>
              <a:rPr lang="zh-CN" altLang="en-US" sz="4000" b="1" dirty="0">
                <a:latin typeface="仿宋_GB2312" panose="02010609030101010101" pitchFamily="49" charset="-122"/>
                <a:ea typeface="仿宋_GB2312" panose="02010609030101010101" pitchFamily="49" charset="-122"/>
              </a:rPr>
            </a:br>
            <a:r>
              <a:rPr lang="zh-CN" altLang="en-US" sz="4000" b="1" dirty="0">
                <a:latin typeface="仿宋_GB2312" panose="02010609030101010101" pitchFamily="49" charset="-122"/>
                <a:ea typeface="仿宋_GB2312" panose="02010609030101010101" pitchFamily="49" charset="-122"/>
              </a:rPr>
              <a:t>　　简要说明不得使用商业性宣传用语，也不能用来说明产品的性能。</a:t>
            </a:r>
            <a:endParaRPr lang="zh-CN" altLang="en-US" sz="4000" b="1" dirty="0">
              <a:latin typeface="仿宋_GB2312" panose="02010609030101010101" pitchFamily="49" charset="-122"/>
              <a:ea typeface="仿宋_GB2312" panose="02010609030101010101" pitchFamily="49" charset="-122"/>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7522" name="标题 107521"/>
          <p:cNvSpPr/>
          <p:nvPr>
            <p:ph type="title"/>
          </p:nvPr>
        </p:nvSpPr>
        <p:spPr/>
        <p:txBody>
          <a:bodyPr/>
          <a:p>
            <a:r>
              <a:rPr lang="zh-CN" altLang="en-US" sz="5400" dirty="0"/>
              <a:t>不授予专利权的外观设计</a:t>
            </a:r>
            <a:endParaRPr lang="zh-CN" altLang="en-US" sz="5400" dirty="0"/>
          </a:p>
        </p:txBody>
      </p:sp>
      <p:sp>
        <p:nvSpPr>
          <p:cNvPr id="107523" name="文本占位符 107522"/>
          <p:cNvSpPr/>
          <p:nvPr>
            <p:ph type="body" idx="1"/>
          </p:nvPr>
        </p:nvSpPr>
        <p:spPr>
          <a:xfrm>
            <a:off x="2365375" y="3027363"/>
            <a:ext cx="15544800" cy="6178550"/>
          </a:xfrm>
        </p:spPr>
        <p:txBody>
          <a:bodyPr/>
          <a:p>
            <a:endParaRPr lang="zh-CN" altLang="en-US" dirty="0"/>
          </a:p>
        </p:txBody>
      </p:sp>
      <p:pic>
        <p:nvPicPr>
          <p:cNvPr id="107524" name="图片 107523" descr="img002"/>
          <p:cNvPicPr>
            <a:picLocks noChangeAspect="1"/>
          </p:cNvPicPr>
          <p:nvPr/>
        </p:nvPicPr>
        <p:blipFill>
          <a:blip r:embed="rId1"/>
          <a:stretch>
            <a:fillRect/>
          </a:stretch>
        </p:blipFill>
        <p:spPr>
          <a:xfrm>
            <a:off x="1222375" y="2551113"/>
            <a:ext cx="17065625" cy="7132637"/>
          </a:xfrm>
          <a:prstGeom prst="rect">
            <a:avLst/>
          </a:prstGeom>
          <a:noFill/>
          <a:ln w="9525">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标题 108545"/>
          <p:cNvSpPr/>
          <p:nvPr>
            <p:ph type="title"/>
          </p:nvPr>
        </p:nvSpPr>
        <p:spPr/>
        <p:txBody>
          <a:bodyPr/>
          <a:p>
            <a:endParaRPr lang="zh-CN" altLang="en-US" dirty="0"/>
          </a:p>
        </p:txBody>
      </p:sp>
      <p:pic>
        <p:nvPicPr>
          <p:cNvPr id="108547" name="文本占位符 108546" descr="img003"/>
          <p:cNvPicPr>
            <a:picLocks noChangeAspect="1"/>
          </p:cNvPicPr>
          <p:nvPr>
            <p:ph type="body" idx="1"/>
          </p:nvPr>
        </p:nvPicPr>
        <p:blipFill>
          <a:blip r:embed="rId1"/>
          <a:stretch>
            <a:fillRect/>
          </a:stretch>
        </p:blipFill>
        <p:spPr>
          <a:xfrm>
            <a:off x="0" y="0"/>
            <a:ext cx="18288000" cy="10291763"/>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标题 111617"/>
          <p:cNvSpPr/>
          <p:nvPr>
            <p:ph type="title"/>
          </p:nvPr>
        </p:nvSpPr>
        <p:spPr>
          <a:xfrm>
            <a:off x="2301875" y="927100"/>
            <a:ext cx="15586075" cy="1193800"/>
          </a:xfrm>
        </p:spPr>
        <p:txBody>
          <a:bodyPr/>
          <a:p>
            <a:r>
              <a:rPr lang="zh-CN" altLang="en-US" sz="5400" dirty="0"/>
              <a:t>平面产品涉及两个面</a:t>
            </a:r>
            <a:endParaRPr lang="zh-CN" altLang="en-US" sz="5400" dirty="0"/>
          </a:p>
        </p:txBody>
      </p:sp>
      <p:sp>
        <p:nvSpPr>
          <p:cNvPr id="111619" name="文本占位符 111618"/>
          <p:cNvSpPr/>
          <p:nvPr>
            <p:ph type="body" idx="1"/>
          </p:nvPr>
        </p:nvSpPr>
        <p:spPr>
          <a:xfrm>
            <a:off x="2365375" y="3027363"/>
            <a:ext cx="15544800" cy="6178550"/>
          </a:xfrm>
        </p:spPr>
        <p:txBody>
          <a:bodyPr/>
          <a:p>
            <a:endParaRPr lang="zh-CN" altLang="en-US" dirty="0"/>
          </a:p>
        </p:txBody>
      </p:sp>
      <p:pic>
        <p:nvPicPr>
          <p:cNvPr id="111620" name="图片 111619" descr="img004"/>
          <p:cNvPicPr>
            <a:picLocks noChangeAspect="1"/>
          </p:cNvPicPr>
          <p:nvPr/>
        </p:nvPicPr>
        <p:blipFill>
          <a:blip r:embed="rId1"/>
          <a:stretch>
            <a:fillRect/>
          </a:stretch>
        </p:blipFill>
        <p:spPr>
          <a:xfrm>
            <a:off x="2374900" y="2768600"/>
            <a:ext cx="15554325" cy="5942013"/>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Rectangle 2"/>
          <p:cNvSpPr>
            <a:spLocks noGrp="1"/>
          </p:cNvSpPr>
          <p:nvPr>
            <p:ph type="title"/>
          </p:nvPr>
        </p:nvSpPr>
        <p:spPr>
          <a:xfrm>
            <a:off x="2803525" y="446088"/>
            <a:ext cx="11695113" cy="2160587"/>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什么是专利？</a:t>
            </a:r>
            <a:endParaRPr lang="zh-CN" altLang="en-US" b="1" dirty="0">
              <a:latin typeface="微软雅黑" panose="020B0503020204020204" pitchFamily="34" charset="-122"/>
              <a:ea typeface="微软雅黑" panose="020B0503020204020204" pitchFamily="34" charset="-122"/>
            </a:endParaRPr>
          </a:p>
        </p:txBody>
      </p:sp>
      <p:sp>
        <p:nvSpPr>
          <p:cNvPr id="12290" name="Rectangle 15"/>
          <p:cNvSpPr/>
          <p:nvPr/>
        </p:nvSpPr>
        <p:spPr>
          <a:xfrm>
            <a:off x="2495550" y="2876550"/>
            <a:ext cx="13569950" cy="5943600"/>
          </a:xfrm>
          <a:prstGeom prst="rect">
            <a:avLst/>
          </a:prstGeom>
          <a:noFill/>
          <a:ln w="9525">
            <a:noFill/>
          </a:ln>
        </p:spPr>
        <p:txBody>
          <a:bodyPr>
            <a:spAutoFit/>
          </a:bodyPr>
          <a:p>
            <a:pPr marL="449580" indent="-363855"/>
            <a:r>
              <a:rPr lang="en-US" altLang="zh-CN" sz="4800" b="1">
                <a:latin typeface="黑体" panose="02010600030101010101" pitchFamily="49" charset="-122"/>
              </a:rPr>
              <a:t> </a:t>
            </a:r>
            <a:r>
              <a:rPr lang="zh-CN" altLang="en-US" sz="4800" b="1" dirty="0">
                <a:solidFill>
                  <a:srgbClr val="FF0000"/>
                </a:solidFill>
                <a:latin typeface="黑体" panose="02010600030101010101" pitchFamily="49" charset="-122"/>
              </a:rPr>
              <a:t>专   利：</a:t>
            </a:r>
            <a:r>
              <a:rPr lang="zh-CN" altLang="en-US" sz="4800" b="1" dirty="0">
                <a:latin typeface="黑体" panose="02010600030101010101" pitchFamily="49" charset="-122"/>
              </a:rPr>
              <a:t>国家知识产权局依法审查、批 准、授权，受我国法律保护的</a:t>
            </a:r>
            <a:r>
              <a:rPr lang="zh-CN" altLang="en-US" sz="4800" b="1" u="sng" dirty="0">
                <a:latin typeface="黑体" panose="02010600030101010101" pitchFamily="49" charset="-122"/>
              </a:rPr>
              <a:t>发明创造</a:t>
            </a:r>
            <a:r>
              <a:rPr lang="zh-CN" altLang="en-US" sz="4800" b="1" dirty="0">
                <a:latin typeface="黑体" panose="02010600030101010101" pitchFamily="49" charset="-122"/>
              </a:rPr>
              <a:t>。  </a:t>
            </a:r>
            <a:endParaRPr lang="zh-CN" altLang="en-US" sz="4800" b="1" dirty="0">
              <a:latin typeface="黑体" panose="02010600030101010101" pitchFamily="49" charset="-122"/>
            </a:endParaRPr>
          </a:p>
          <a:p>
            <a:pPr marL="449580" indent="-363855"/>
            <a:r>
              <a:rPr lang="zh-CN" altLang="en-US" sz="4800" b="1" dirty="0">
                <a:latin typeface="黑体" panose="02010600030101010101" pitchFamily="49" charset="-122"/>
              </a:rPr>
              <a:t> </a:t>
            </a:r>
            <a:endParaRPr lang="zh-CN" altLang="en-US" sz="4800" b="1" dirty="0">
              <a:latin typeface="黑体" panose="02010600030101010101" pitchFamily="49" charset="-122"/>
            </a:endParaRPr>
          </a:p>
          <a:p>
            <a:pPr marL="449580" indent="-363855"/>
            <a:r>
              <a:rPr lang="zh-CN" altLang="en-US" sz="4800" b="1" dirty="0">
                <a:latin typeface="黑体" panose="02010600030101010101" pitchFamily="49" charset="-122"/>
              </a:rPr>
              <a:t> </a:t>
            </a:r>
            <a:r>
              <a:rPr lang="zh-CN" altLang="en-US" sz="4800" b="1" dirty="0">
                <a:solidFill>
                  <a:srgbClr val="FF0000"/>
                </a:solidFill>
                <a:latin typeface="黑体" panose="02010600030101010101" pitchFamily="49" charset="-122"/>
              </a:rPr>
              <a:t>体现形式 </a:t>
            </a:r>
            <a:r>
              <a:rPr lang="en-US" altLang="zh-CN" sz="4800" b="1">
                <a:solidFill>
                  <a:srgbClr val="FF0000"/>
                </a:solidFill>
                <a:latin typeface="黑体" panose="02010600030101010101" pitchFamily="49" charset="-122"/>
              </a:rPr>
              <a:t>1</a:t>
            </a:r>
            <a:r>
              <a:rPr lang="zh-CN" altLang="en-US" sz="4800" b="1" dirty="0">
                <a:solidFill>
                  <a:srgbClr val="FF0000"/>
                </a:solidFill>
                <a:latin typeface="黑体" panose="02010600030101010101" pitchFamily="49" charset="-122"/>
              </a:rPr>
              <a:t>：</a:t>
            </a:r>
            <a:r>
              <a:rPr lang="en-US" altLang="zh-CN" sz="4800" b="1">
                <a:latin typeface="黑体" panose="02010600030101010101" pitchFamily="49" charset="-122"/>
              </a:rPr>
              <a:t> </a:t>
            </a:r>
            <a:r>
              <a:rPr lang="zh-CN" altLang="en-US" sz="4800" b="1" dirty="0">
                <a:latin typeface="黑体" panose="02010600030101010101" pitchFamily="49" charset="-122"/>
              </a:rPr>
              <a:t>专利证书</a:t>
            </a:r>
            <a:endParaRPr lang="zh-CN" altLang="en-US" sz="4800" b="1" dirty="0">
              <a:latin typeface="黑体" panose="02010600030101010101" pitchFamily="49" charset="-122"/>
            </a:endParaRPr>
          </a:p>
          <a:p>
            <a:pPr marL="449580" indent="-363855"/>
            <a:r>
              <a:rPr lang="zh-CN" altLang="en-US" sz="4800" b="1" dirty="0">
                <a:latin typeface="黑体" panose="02010600030101010101" pitchFamily="49" charset="-122"/>
              </a:rPr>
              <a:t> </a:t>
            </a:r>
            <a:r>
              <a:rPr lang="zh-CN" altLang="en-US" sz="4800" b="1" dirty="0">
                <a:solidFill>
                  <a:srgbClr val="FF0000"/>
                </a:solidFill>
                <a:latin typeface="黑体" panose="02010600030101010101" pitchFamily="49" charset="-122"/>
              </a:rPr>
              <a:t>体现形式 </a:t>
            </a:r>
            <a:r>
              <a:rPr lang="en-US" altLang="zh-CN" sz="4800" b="1">
                <a:solidFill>
                  <a:srgbClr val="FF0000"/>
                </a:solidFill>
                <a:latin typeface="黑体" panose="02010600030101010101" pitchFamily="49" charset="-122"/>
              </a:rPr>
              <a:t>2</a:t>
            </a:r>
            <a:r>
              <a:rPr lang="zh-CN" altLang="en-US" sz="4800" b="1" dirty="0">
                <a:solidFill>
                  <a:srgbClr val="FF0000"/>
                </a:solidFill>
                <a:latin typeface="黑体" panose="02010600030101010101" pitchFamily="49" charset="-122"/>
              </a:rPr>
              <a:t>： </a:t>
            </a:r>
            <a:r>
              <a:rPr lang="zh-CN" altLang="en-US" sz="4800" b="1" dirty="0">
                <a:latin typeface="黑体" panose="02010600030101010101" pitchFamily="49" charset="-122"/>
              </a:rPr>
              <a:t>专利文献</a:t>
            </a:r>
            <a:endParaRPr lang="zh-CN" altLang="en-US" sz="4800" b="1" dirty="0">
              <a:latin typeface="黑体" panose="02010600030101010101" pitchFamily="49" charset="-122"/>
            </a:endParaRPr>
          </a:p>
          <a:p>
            <a:pPr marL="449580" indent="-363855"/>
            <a:r>
              <a:rPr lang="zh-CN" altLang="en-US" sz="4800" b="1" dirty="0">
                <a:latin typeface="黑体" panose="02010600030101010101" pitchFamily="49" charset="-122"/>
              </a:rPr>
              <a:t> </a:t>
            </a:r>
            <a:r>
              <a:rPr lang="zh-CN" altLang="en-US" sz="4800" b="1" dirty="0">
                <a:solidFill>
                  <a:srgbClr val="FF0000"/>
                </a:solidFill>
                <a:latin typeface="黑体" panose="02010600030101010101" pitchFamily="49" charset="-122"/>
              </a:rPr>
              <a:t>有效性证明</a:t>
            </a:r>
            <a:r>
              <a:rPr lang="en-US" altLang="zh-CN" sz="4800" b="1">
                <a:solidFill>
                  <a:srgbClr val="FF0000"/>
                </a:solidFill>
                <a:latin typeface="黑体" panose="02010600030101010101" pitchFamily="49" charset="-122"/>
              </a:rPr>
              <a:t>1</a:t>
            </a:r>
            <a:r>
              <a:rPr lang="zh-CN" altLang="en-US" sz="4800" b="1" dirty="0">
                <a:solidFill>
                  <a:srgbClr val="FF0000"/>
                </a:solidFill>
                <a:latin typeface="黑体" panose="02010600030101010101" pitchFamily="49" charset="-122"/>
              </a:rPr>
              <a:t>：</a:t>
            </a:r>
            <a:r>
              <a:rPr lang="zh-CN" altLang="en-US" sz="4800" b="1" dirty="0">
                <a:latin typeface="黑体" panose="02010600030101010101" pitchFamily="49" charset="-122"/>
              </a:rPr>
              <a:t>专利登记簿（副本） </a:t>
            </a:r>
            <a:endParaRPr lang="zh-CN" altLang="en-US" sz="4800" b="1" dirty="0">
              <a:latin typeface="黑体" panose="02010600030101010101" pitchFamily="49" charset="-122"/>
            </a:endParaRPr>
          </a:p>
          <a:p>
            <a:pPr marL="449580" indent="-363855"/>
            <a:r>
              <a:rPr lang="zh-CN" altLang="en-US" sz="4800" b="1" dirty="0">
                <a:latin typeface="黑体" panose="02010600030101010101" pitchFamily="49" charset="-122"/>
              </a:rPr>
              <a:t>                        （法律状态） </a:t>
            </a:r>
            <a:endParaRPr lang="zh-CN" altLang="en-US" sz="4800" b="1" dirty="0">
              <a:latin typeface="黑体" panose="02010600030101010101" pitchFamily="49" charset="-122"/>
            </a:endParaRPr>
          </a:p>
          <a:p>
            <a:pPr marL="449580" indent="-363855"/>
            <a:r>
              <a:rPr lang="zh-CN" altLang="en-US" sz="4800" b="1" dirty="0">
                <a:latin typeface="黑体" panose="02010600030101010101" pitchFamily="49" charset="-122"/>
              </a:rPr>
              <a:t> </a:t>
            </a:r>
            <a:r>
              <a:rPr lang="zh-CN" altLang="en-US" sz="4800" b="1" dirty="0">
                <a:solidFill>
                  <a:srgbClr val="FF0000"/>
                </a:solidFill>
                <a:latin typeface="黑体" panose="02010600030101010101" pitchFamily="49" charset="-122"/>
              </a:rPr>
              <a:t>有效性证明</a:t>
            </a:r>
            <a:r>
              <a:rPr lang="en-US" altLang="zh-CN" sz="4800" b="1">
                <a:solidFill>
                  <a:srgbClr val="FF0000"/>
                </a:solidFill>
                <a:latin typeface="黑体" panose="02010600030101010101" pitchFamily="49" charset="-122"/>
              </a:rPr>
              <a:t>2</a:t>
            </a:r>
            <a:r>
              <a:rPr lang="zh-CN" altLang="en-US" sz="4800" b="1" dirty="0">
                <a:solidFill>
                  <a:srgbClr val="FF0000"/>
                </a:solidFill>
                <a:latin typeface="黑体" panose="02010600030101010101" pitchFamily="49" charset="-122"/>
              </a:rPr>
              <a:t>：</a:t>
            </a:r>
            <a:r>
              <a:rPr lang="zh-CN" altLang="en-US" sz="4800" b="1" dirty="0">
                <a:latin typeface="黑体" panose="02010600030101010101" pitchFamily="49" charset="-122"/>
              </a:rPr>
              <a:t>专利年费交费收据</a:t>
            </a:r>
            <a:endParaRPr lang="zh-CN" altLang="en-US" sz="4800" b="1" dirty="0">
              <a:latin typeface="黑体" panose="02010600030101010101" pitchFamily="49" charset="-122"/>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2" name="标题 112641"/>
          <p:cNvSpPr/>
          <p:nvPr>
            <p:ph type="title"/>
          </p:nvPr>
        </p:nvSpPr>
        <p:spPr/>
        <p:txBody>
          <a:bodyPr/>
          <a:p>
            <a:r>
              <a:rPr lang="zh-CN" altLang="en-US" dirty="0"/>
              <a:t>立体产品</a:t>
            </a:r>
            <a:endParaRPr lang="zh-CN" altLang="en-US" dirty="0"/>
          </a:p>
        </p:txBody>
      </p:sp>
      <p:sp>
        <p:nvSpPr>
          <p:cNvPr id="112643" name="文本占位符 112642"/>
          <p:cNvSpPr/>
          <p:nvPr>
            <p:ph type="body" idx="1"/>
          </p:nvPr>
        </p:nvSpPr>
        <p:spPr>
          <a:xfrm>
            <a:off x="2365375" y="3027363"/>
            <a:ext cx="15544800" cy="6178550"/>
          </a:xfrm>
        </p:spPr>
        <p:txBody>
          <a:bodyPr/>
          <a:p>
            <a:endParaRPr lang="zh-CN" altLang="en-US" dirty="0"/>
          </a:p>
        </p:txBody>
      </p:sp>
      <p:pic>
        <p:nvPicPr>
          <p:cNvPr id="112644" name="图片 112643" descr="img005"/>
          <p:cNvPicPr>
            <a:picLocks noChangeAspect="1"/>
          </p:cNvPicPr>
          <p:nvPr/>
        </p:nvPicPr>
        <p:blipFill>
          <a:blip r:embed="rId1"/>
          <a:stretch>
            <a:fillRect/>
          </a:stretch>
        </p:blipFill>
        <p:spPr>
          <a:xfrm>
            <a:off x="2374900" y="2768600"/>
            <a:ext cx="15554325" cy="7023100"/>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标题 113665"/>
          <p:cNvSpPr/>
          <p:nvPr>
            <p:ph type="title"/>
          </p:nvPr>
        </p:nvSpPr>
        <p:spPr/>
        <p:txBody>
          <a:bodyPr/>
          <a:p>
            <a:r>
              <a:rPr lang="zh-CN" altLang="en-US" sz="5400" dirty="0"/>
              <a:t>一种能够调节高度的凳子</a:t>
            </a:r>
            <a:r>
              <a:rPr lang="zh-CN" altLang="en-US" sz="7200" dirty="0"/>
              <a:t> </a:t>
            </a:r>
            <a:r>
              <a:rPr lang="en-US" altLang="zh-CN" sz="5400"/>
              <a:t>(</a:t>
            </a:r>
            <a:r>
              <a:rPr lang="zh-CN" altLang="en-US" sz="5400" dirty="0"/>
              <a:t>附图</a:t>
            </a:r>
            <a:r>
              <a:rPr lang="en-US" altLang="zh-CN" sz="5400"/>
              <a:t>)</a:t>
            </a:r>
            <a:endParaRPr lang="en-US" altLang="zh-CN" sz="5400"/>
          </a:p>
        </p:txBody>
      </p:sp>
      <p:pic>
        <p:nvPicPr>
          <p:cNvPr id="113667" name="文本占位符 113666" descr="画图"/>
          <p:cNvPicPr>
            <a:picLocks noChangeAspect="1"/>
          </p:cNvPicPr>
          <p:nvPr>
            <p:ph type="body" idx="1"/>
          </p:nvPr>
        </p:nvPicPr>
        <p:blipFill>
          <a:blip r:embed="rId1"/>
          <a:stretch>
            <a:fillRect/>
          </a:stretch>
        </p:blipFill>
        <p:spPr>
          <a:xfrm>
            <a:off x="1654175" y="3027363"/>
            <a:ext cx="15265400" cy="6873875"/>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标题 116737"/>
          <p:cNvSpPr/>
          <p:nvPr>
            <p:ph type="title"/>
          </p:nvPr>
        </p:nvSpPr>
        <p:spPr/>
        <p:txBody>
          <a:bodyPr/>
          <a:p>
            <a:r>
              <a:rPr lang="zh-CN" altLang="en-US" sz="4800" dirty="0"/>
              <a:t>一种能够调节高度的凳子</a:t>
            </a:r>
            <a:r>
              <a:rPr lang="en-US" altLang="zh-CN" sz="4800"/>
              <a:t>(</a:t>
            </a:r>
            <a:r>
              <a:rPr lang="zh-CN" altLang="en-US" sz="4800" dirty="0"/>
              <a:t>权利要求书 </a:t>
            </a:r>
            <a:r>
              <a:rPr lang="en-US" altLang="zh-CN" sz="4800"/>
              <a:t>)</a:t>
            </a:r>
            <a:endParaRPr lang="en-US" altLang="zh-CN" sz="4800"/>
          </a:p>
        </p:txBody>
      </p:sp>
      <p:sp>
        <p:nvSpPr>
          <p:cNvPr id="116739" name="文本占位符 116738"/>
          <p:cNvSpPr/>
          <p:nvPr>
            <p:ph type="body" idx="1"/>
          </p:nvPr>
        </p:nvSpPr>
        <p:spPr>
          <a:xfrm>
            <a:off x="2365375" y="3027363"/>
            <a:ext cx="15544800" cy="6178550"/>
          </a:xfrm>
        </p:spPr>
        <p:txBody>
          <a:bodyPr/>
          <a:p>
            <a:pPr>
              <a:lnSpc>
                <a:spcPct val="80000"/>
              </a:lnSpc>
            </a:pPr>
            <a:r>
              <a:rPr lang="en-US" altLang="zh-CN" sz="3600">
                <a:latin typeface="仿宋_GB2312" panose="02010609030101010101" pitchFamily="49" charset="-122"/>
                <a:ea typeface="仿宋_GB2312" panose="02010609030101010101" pitchFamily="49" charset="-122"/>
              </a:rPr>
              <a:t>1.</a:t>
            </a:r>
            <a:r>
              <a:rPr lang="zh-CN" altLang="en-US" sz="3600" dirty="0">
                <a:latin typeface="仿宋_GB2312" panose="02010609030101010101" pitchFamily="49" charset="-122"/>
                <a:ea typeface="仿宋_GB2312" panose="02010609030101010101" pitchFamily="49" charset="-122"/>
              </a:rPr>
              <a:t>一种能够调节高度的凳子，包括凳座、支撑体、底座，其特征在于：所述凳座设置在支撑体上端，支撑体外周设有螺纹，支撑体通过螺纹与底座连接。  </a:t>
            </a:r>
            <a:endParaRPr lang="zh-CN" altLang="en-US" sz="3600" dirty="0">
              <a:latin typeface="仿宋_GB2312" panose="02010609030101010101" pitchFamily="49" charset="-122"/>
              <a:ea typeface="仿宋_GB2312" panose="02010609030101010101" pitchFamily="49" charset="-122"/>
            </a:endParaRPr>
          </a:p>
          <a:p>
            <a:pPr>
              <a:lnSpc>
                <a:spcPct val="80000"/>
              </a:lnSpc>
            </a:pPr>
            <a:r>
              <a:rPr lang="en-US" altLang="zh-CN" sz="3600">
                <a:latin typeface="仿宋_GB2312" panose="02010609030101010101" pitchFamily="49" charset="-122"/>
                <a:ea typeface="仿宋_GB2312" panose="02010609030101010101" pitchFamily="49" charset="-122"/>
              </a:rPr>
              <a:t>2.</a:t>
            </a:r>
            <a:r>
              <a:rPr lang="zh-CN" altLang="en-US" sz="3600" dirty="0">
                <a:latin typeface="仿宋_GB2312" panose="02010609030101010101" pitchFamily="49" charset="-122"/>
                <a:ea typeface="仿宋_GB2312" panose="02010609030101010101" pitchFamily="49" charset="-122"/>
              </a:rPr>
              <a:t>根据权利要求</a:t>
            </a:r>
            <a:r>
              <a:rPr lang="en-US" altLang="zh-CN" sz="3600">
                <a:latin typeface="仿宋_GB2312" panose="02010609030101010101" pitchFamily="49" charset="-122"/>
                <a:ea typeface="仿宋_GB2312" panose="02010609030101010101" pitchFamily="49" charset="-122"/>
              </a:rPr>
              <a:t>1</a:t>
            </a:r>
            <a:r>
              <a:rPr lang="zh-CN" altLang="en-US" sz="3600" dirty="0">
                <a:latin typeface="仿宋_GB2312" panose="02010609030101010101" pitchFamily="49" charset="-122"/>
                <a:ea typeface="仿宋_GB2312" panose="02010609030101010101" pitchFamily="49" charset="-122"/>
              </a:rPr>
              <a:t>所述的一种能够调节高度的凳子，其特征在于：所述凳座呈圆台状，由内到外依次是支撑层、海绵层、包皮层。  </a:t>
            </a:r>
            <a:endParaRPr lang="zh-CN" altLang="en-US" sz="3600" dirty="0">
              <a:latin typeface="仿宋_GB2312" panose="02010609030101010101" pitchFamily="49" charset="-122"/>
              <a:ea typeface="仿宋_GB2312" panose="02010609030101010101" pitchFamily="49" charset="-122"/>
            </a:endParaRPr>
          </a:p>
          <a:p>
            <a:pPr>
              <a:lnSpc>
                <a:spcPct val="80000"/>
              </a:lnSpc>
            </a:pPr>
            <a:r>
              <a:rPr lang="en-US" altLang="zh-CN" sz="3600">
                <a:latin typeface="仿宋_GB2312" panose="02010609030101010101" pitchFamily="49" charset="-122"/>
                <a:ea typeface="仿宋_GB2312" panose="02010609030101010101" pitchFamily="49" charset="-122"/>
              </a:rPr>
              <a:t>3.</a:t>
            </a:r>
            <a:r>
              <a:rPr lang="zh-CN" altLang="en-US" sz="3600" dirty="0">
                <a:latin typeface="仿宋_GB2312" panose="02010609030101010101" pitchFamily="49" charset="-122"/>
                <a:ea typeface="仿宋_GB2312" panose="02010609030101010101" pitchFamily="49" charset="-122"/>
              </a:rPr>
              <a:t>根据权利要求</a:t>
            </a:r>
            <a:r>
              <a:rPr lang="en-US" altLang="zh-CN" sz="3600">
                <a:latin typeface="仿宋_GB2312" panose="02010609030101010101" pitchFamily="49" charset="-122"/>
                <a:ea typeface="仿宋_GB2312" panose="02010609030101010101" pitchFamily="49" charset="-122"/>
              </a:rPr>
              <a:t>1</a:t>
            </a:r>
            <a:r>
              <a:rPr lang="zh-CN" altLang="en-US" sz="3600" dirty="0">
                <a:latin typeface="仿宋_GB2312" panose="02010609030101010101" pitchFamily="49" charset="-122"/>
                <a:ea typeface="仿宋_GB2312" panose="02010609030101010101" pitchFamily="49" charset="-122"/>
              </a:rPr>
              <a:t>或</a:t>
            </a:r>
            <a:r>
              <a:rPr lang="en-US" altLang="zh-CN" sz="3600">
                <a:latin typeface="仿宋_GB2312" panose="02010609030101010101" pitchFamily="49" charset="-122"/>
                <a:ea typeface="仿宋_GB2312" panose="02010609030101010101" pitchFamily="49" charset="-122"/>
              </a:rPr>
              <a:t>2</a:t>
            </a:r>
            <a:r>
              <a:rPr lang="zh-CN" altLang="en-US" sz="3600" dirty="0">
                <a:latin typeface="仿宋_GB2312" panose="02010609030101010101" pitchFamily="49" charset="-122"/>
                <a:ea typeface="仿宋_GB2312" panose="02010609030101010101" pitchFamily="49" charset="-122"/>
              </a:rPr>
              <a:t>所述的一种能够调节高度的凳子，其特征在于：所述支撑体为空心的圆柱体，支撑体的下部伸入底座内。  </a:t>
            </a:r>
            <a:endParaRPr lang="zh-CN" altLang="en-US" sz="3600" dirty="0">
              <a:latin typeface="仿宋_GB2312" panose="02010609030101010101" pitchFamily="49" charset="-122"/>
              <a:ea typeface="仿宋_GB2312" panose="02010609030101010101" pitchFamily="49" charset="-122"/>
            </a:endParaRPr>
          </a:p>
          <a:p>
            <a:pPr>
              <a:lnSpc>
                <a:spcPct val="80000"/>
              </a:lnSpc>
            </a:pPr>
            <a:r>
              <a:rPr lang="en-US" altLang="zh-CN" sz="3600">
                <a:latin typeface="仿宋_GB2312" panose="02010609030101010101" pitchFamily="49" charset="-122"/>
                <a:ea typeface="仿宋_GB2312" panose="02010609030101010101" pitchFamily="49" charset="-122"/>
              </a:rPr>
              <a:t>4.</a:t>
            </a:r>
            <a:r>
              <a:rPr lang="zh-CN" altLang="en-US" sz="3600" dirty="0">
                <a:latin typeface="仿宋_GB2312" panose="02010609030101010101" pitchFamily="49" charset="-122"/>
                <a:ea typeface="仿宋_GB2312" panose="02010609030101010101" pitchFamily="49" charset="-122"/>
              </a:rPr>
              <a:t>根据权利要求</a:t>
            </a:r>
            <a:r>
              <a:rPr lang="en-US" altLang="zh-CN" sz="3600">
                <a:latin typeface="仿宋_GB2312" panose="02010609030101010101" pitchFamily="49" charset="-122"/>
                <a:ea typeface="仿宋_GB2312" panose="02010609030101010101" pitchFamily="49" charset="-122"/>
              </a:rPr>
              <a:t>3</a:t>
            </a:r>
            <a:r>
              <a:rPr lang="zh-CN" altLang="en-US" sz="3600" dirty="0">
                <a:latin typeface="仿宋_GB2312" panose="02010609030101010101" pitchFamily="49" charset="-122"/>
                <a:ea typeface="仿宋_GB2312" panose="02010609030101010101" pitchFamily="49" charset="-122"/>
              </a:rPr>
              <a:t>所述的一种能够调节高度的凳子，其特征在于：所述底座是上部开有螺纹孔的矩形体。  </a:t>
            </a:r>
            <a:endParaRPr lang="zh-CN" altLang="en-US" sz="3600" dirty="0">
              <a:latin typeface="仿宋_GB2312" panose="02010609030101010101" pitchFamily="49" charset="-122"/>
              <a:ea typeface="仿宋_GB2312" panose="02010609030101010101" pitchFamily="49" charset="-122"/>
            </a:endParaRPr>
          </a:p>
          <a:p>
            <a:pPr>
              <a:lnSpc>
                <a:spcPct val="80000"/>
              </a:lnSpc>
            </a:pPr>
            <a:r>
              <a:rPr lang="en-US" altLang="zh-CN" sz="3600">
                <a:latin typeface="仿宋_GB2312" panose="02010609030101010101" pitchFamily="49" charset="-122"/>
                <a:ea typeface="仿宋_GB2312" panose="02010609030101010101" pitchFamily="49" charset="-122"/>
              </a:rPr>
              <a:t>5.</a:t>
            </a:r>
            <a:r>
              <a:rPr lang="zh-CN" altLang="en-US" sz="3600" dirty="0">
                <a:latin typeface="仿宋_GB2312" panose="02010609030101010101" pitchFamily="49" charset="-122"/>
                <a:ea typeface="仿宋_GB2312" panose="02010609030101010101" pitchFamily="49" charset="-122"/>
              </a:rPr>
              <a:t>根据权利要求</a:t>
            </a:r>
            <a:r>
              <a:rPr lang="en-US" altLang="zh-CN" sz="3600">
                <a:latin typeface="仿宋_GB2312" panose="02010609030101010101" pitchFamily="49" charset="-122"/>
                <a:ea typeface="仿宋_GB2312" panose="02010609030101010101" pitchFamily="49" charset="-122"/>
              </a:rPr>
              <a:t>2</a:t>
            </a:r>
            <a:r>
              <a:rPr lang="zh-CN" altLang="en-US" sz="3600" dirty="0">
                <a:latin typeface="仿宋_GB2312" panose="02010609030101010101" pitchFamily="49" charset="-122"/>
                <a:ea typeface="仿宋_GB2312" panose="02010609030101010101" pitchFamily="49" charset="-122"/>
              </a:rPr>
              <a:t>所述的一种能够调节高度的凳子，其特征在于：所述包皮层通过束紧带固定。  </a:t>
            </a:r>
            <a:endParaRPr lang="zh-CN" altLang="en-US" sz="3600" dirty="0">
              <a:latin typeface="仿宋_GB2312" panose="02010609030101010101" pitchFamily="49" charset="-122"/>
              <a:ea typeface="仿宋_GB2312" panose="02010609030101010101" pitchFamily="49" charset="-122"/>
            </a:endParaRPr>
          </a:p>
          <a:p>
            <a:pPr>
              <a:lnSpc>
                <a:spcPct val="80000"/>
              </a:lnSpc>
            </a:pPr>
            <a:r>
              <a:rPr lang="en-US" altLang="zh-CN" sz="3600">
                <a:latin typeface="仿宋_GB2312" panose="02010609030101010101" pitchFamily="49" charset="-122"/>
                <a:ea typeface="仿宋_GB2312" panose="02010609030101010101" pitchFamily="49" charset="-122"/>
              </a:rPr>
              <a:t>6.</a:t>
            </a:r>
            <a:r>
              <a:rPr lang="zh-CN" altLang="en-US" sz="3600" dirty="0">
                <a:latin typeface="仿宋_GB2312" panose="02010609030101010101" pitchFamily="49" charset="-122"/>
                <a:ea typeface="仿宋_GB2312" panose="02010609030101010101" pitchFamily="49" charset="-122"/>
              </a:rPr>
              <a:t>根据权利要求</a:t>
            </a:r>
            <a:r>
              <a:rPr lang="en-US" altLang="zh-CN" sz="3600">
                <a:latin typeface="仿宋_GB2312" panose="02010609030101010101" pitchFamily="49" charset="-122"/>
                <a:ea typeface="仿宋_GB2312" panose="02010609030101010101" pitchFamily="49" charset="-122"/>
              </a:rPr>
              <a:t>4</a:t>
            </a:r>
            <a:r>
              <a:rPr lang="zh-CN" altLang="en-US" sz="3600" dirty="0">
                <a:latin typeface="仿宋_GB2312" panose="02010609030101010101" pitchFamily="49" charset="-122"/>
                <a:ea typeface="仿宋_GB2312" panose="02010609030101010101" pitchFamily="49" charset="-122"/>
              </a:rPr>
              <a:t>所述的一种能够调节高度的凳子，其特征在于：所述凳座通过螺栓与支撑体连接。 </a:t>
            </a:r>
            <a:endParaRPr lang="zh-CN" altLang="en-US" sz="3600" dirty="0">
              <a:latin typeface="仿宋_GB2312" panose="02010609030101010101" pitchFamily="49" charset="-122"/>
              <a:ea typeface="仿宋_GB2312" panose="02010609030101010101" pitchFamily="49" charset="-122"/>
            </a:endParaRPr>
          </a:p>
          <a:p>
            <a:pPr>
              <a:lnSpc>
                <a:spcPct val="80000"/>
              </a:lnSpc>
            </a:pPr>
            <a:endParaRPr lang="zh-CN" altLang="en-US" sz="3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标题 120833"/>
          <p:cNvSpPr/>
          <p:nvPr>
            <p:ph type="title"/>
          </p:nvPr>
        </p:nvSpPr>
        <p:spPr/>
        <p:txBody>
          <a:bodyPr/>
          <a:p>
            <a:r>
              <a:rPr lang="zh-CN" altLang="en-US" sz="4800" dirty="0"/>
              <a:t>一种能够调节高度的凳子</a:t>
            </a:r>
            <a:r>
              <a:rPr lang="zh-CN" altLang="en-US" sz="7200" dirty="0"/>
              <a:t> </a:t>
            </a:r>
            <a:r>
              <a:rPr lang="en-US" altLang="zh-CN" sz="4800"/>
              <a:t>(</a:t>
            </a:r>
            <a:r>
              <a:rPr lang="zh-CN" altLang="en-US" sz="4800" dirty="0"/>
              <a:t>说明书</a:t>
            </a:r>
            <a:r>
              <a:rPr lang="en-US" altLang="zh-CN" sz="4800"/>
              <a:t>)</a:t>
            </a:r>
            <a:endParaRPr lang="en-US" altLang="zh-CN" sz="4800"/>
          </a:p>
        </p:txBody>
      </p:sp>
      <p:sp>
        <p:nvSpPr>
          <p:cNvPr id="120835" name="文本占位符 120834"/>
          <p:cNvSpPr/>
          <p:nvPr>
            <p:ph type="body" idx="1"/>
          </p:nvPr>
        </p:nvSpPr>
        <p:spPr>
          <a:xfrm>
            <a:off x="2365375" y="3027363"/>
            <a:ext cx="15544800" cy="6178550"/>
          </a:xfrm>
        </p:spPr>
        <p:txBody>
          <a:bodyPr/>
          <a:p>
            <a:pPr>
              <a:lnSpc>
                <a:spcPct val="80000"/>
              </a:lnSpc>
            </a:pPr>
            <a:r>
              <a:rPr lang="zh-CN" altLang="en-US" sz="4000" dirty="0">
                <a:latin typeface="仿宋_GB2312" panose="02010609030101010101" pitchFamily="49" charset="-122"/>
                <a:ea typeface="仿宋_GB2312" panose="02010609030101010101" pitchFamily="49" charset="-122"/>
              </a:rPr>
              <a:t>技术领域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本实用新型涉及日常生活用品，具体涉及在家庭生活中使用的凳子。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背景技术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凳子在人们的日常生活中使用非常普遍，有餐凳、写字凳、洗衣凳、会客凳。凳子的种类繁多，生活中为了配齐这些凳子，花费较大。凳子的用途都是相同的，只是为了适应不同的场合、用途而制造的高度不同。如果能设计一种在家庭中使用的高度可以调节的凳子，一定能受到消费者的青睐。之前，也有很多高度可以调节的凳子，特别是转椅，但是其结构较为复杂，体积较大，不适合在家庭中的某些场合使用。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实用新型内容  </a:t>
            </a:r>
            <a:endParaRPr lang="zh-CN" altLang="en-US" sz="40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标题 122881"/>
          <p:cNvSpPr/>
          <p:nvPr>
            <p:ph type="title"/>
          </p:nvPr>
        </p:nvSpPr>
        <p:spPr/>
        <p:txBody>
          <a:bodyPr/>
          <a:p>
            <a:r>
              <a:rPr lang="zh-CN" altLang="en-US" sz="4800" dirty="0"/>
              <a:t>一种能够调节高度的凳子</a:t>
            </a:r>
            <a:r>
              <a:rPr lang="zh-CN" altLang="en-US" sz="7200" dirty="0"/>
              <a:t> </a:t>
            </a:r>
            <a:r>
              <a:rPr lang="en-US" altLang="zh-CN" sz="4800"/>
              <a:t>(</a:t>
            </a:r>
            <a:r>
              <a:rPr lang="zh-CN" altLang="en-US" sz="4800" dirty="0"/>
              <a:t>说明书</a:t>
            </a:r>
            <a:r>
              <a:rPr lang="en-US" altLang="zh-CN" sz="4800"/>
              <a:t>)</a:t>
            </a:r>
            <a:endParaRPr lang="en-US" altLang="zh-CN" sz="4800"/>
          </a:p>
        </p:txBody>
      </p:sp>
      <p:sp>
        <p:nvSpPr>
          <p:cNvPr id="122883" name="文本占位符 122882"/>
          <p:cNvSpPr/>
          <p:nvPr>
            <p:ph type="body" idx="1"/>
          </p:nvPr>
        </p:nvSpPr>
        <p:spPr>
          <a:xfrm>
            <a:off x="2365375" y="3027363"/>
            <a:ext cx="15544800" cy="6178550"/>
          </a:xfrm>
        </p:spPr>
        <p:txBody>
          <a:bodyPr/>
          <a:p>
            <a:pPr>
              <a:lnSpc>
                <a:spcPct val="80000"/>
              </a:lnSpc>
            </a:pPr>
            <a:r>
              <a:rPr lang="zh-CN" altLang="en-US" sz="4000" dirty="0">
                <a:latin typeface="仿宋_GB2312" panose="02010609030101010101" pitchFamily="49" charset="-122"/>
                <a:ea typeface="仿宋_GB2312" panose="02010609030101010101" pitchFamily="49" charset="-122"/>
              </a:rPr>
              <a:t>本实用新型的目的在于提供一种能够调节高度的凳子，该凳子具有结构简单，使用方便的优势。本实用新型为实现上述目的，采用的技术解决方案是：一种能够调节高度的凳子，包括凳座、支撑体、底座，凳座设置在支撑体上端，支撑体外周设有螺纹，支撑体通过螺纹与底座连接。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上述凳座呈圆台状，由内到外依次是支撑层、海绵层、包皮层。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上述支撑体为空心的圆柱体，支撑体的下部伸入底座内。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上述底座是上部开有螺纹孔的矩形体。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上述包皮层通过束紧带固定。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上述凳座通过螺栓与支撑体连接。</a:t>
            </a:r>
            <a:endParaRPr lang="zh-CN" altLang="en-US" sz="4000" dirty="0">
              <a:latin typeface="仿宋_GB2312" panose="02010609030101010101" pitchFamily="49" charset="-122"/>
              <a:ea typeface="仿宋_GB2312" panose="02010609030101010101" pitchFamily="49" charset="-122"/>
            </a:endParaRPr>
          </a:p>
          <a:p>
            <a:pPr>
              <a:lnSpc>
                <a:spcPct val="80000"/>
              </a:lnSpc>
            </a:pPr>
            <a:endParaRPr lang="zh-CN" altLang="en-US" sz="40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6" name="标题 123905"/>
          <p:cNvSpPr/>
          <p:nvPr>
            <p:ph type="title"/>
          </p:nvPr>
        </p:nvSpPr>
        <p:spPr/>
        <p:txBody>
          <a:bodyPr/>
          <a:p>
            <a:r>
              <a:rPr lang="zh-CN" altLang="en-US" sz="4800" dirty="0"/>
              <a:t>一种能够调节高度的凳子</a:t>
            </a:r>
            <a:r>
              <a:rPr lang="zh-CN" altLang="en-US" sz="7200" dirty="0"/>
              <a:t> </a:t>
            </a:r>
            <a:r>
              <a:rPr lang="en-US" altLang="zh-CN" sz="4800"/>
              <a:t>(</a:t>
            </a:r>
            <a:r>
              <a:rPr lang="zh-CN" altLang="en-US" sz="4800" dirty="0"/>
              <a:t>说明书</a:t>
            </a:r>
            <a:r>
              <a:rPr lang="en-US" altLang="zh-CN" sz="4800"/>
              <a:t>)</a:t>
            </a:r>
            <a:endParaRPr lang="en-US" altLang="zh-CN" sz="4800"/>
          </a:p>
        </p:txBody>
      </p:sp>
      <p:sp>
        <p:nvSpPr>
          <p:cNvPr id="123907" name="文本占位符 123906"/>
          <p:cNvSpPr/>
          <p:nvPr>
            <p:ph type="body" idx="1"/>
          </p:nvPr>
        </p:nvSpPr>
        <p:spPr>
          <a:xfrm>
            <a:off x="2365375" y="3027363"/>
            <a:ext cx="15544800" cy="6178550"/>
          </a:xfrm>
        </p:spPr>
        <p:txBody>
          <a:bodyPr/>
          <a:p>
            <a:pPr>
              <a:lnSpc>
                <a:spcPct val="80000"/>
              </a:lnSpc>
            </a:pPr>
            <a:r>
              <a:rPr lang="zh-CN" altLang="en-US" sz="4000" dirty="0">
                <a:latin typeface="仿宋_GB2312" panose="02010609030101010101" pitchFamily="49" charset="-122"/>
                <a:ea typeface="仿宋_GB2312" panose="02010609030101010101" pitchFamily="49" charset="-122"/>
              </a:rPr>
              <a:t>本实用新型的有益效果：此种能够调节高度的凳子，可以根据使用场合的需要调整凳座的高度，调节方式非常简便，仅需要旋转支撑体便可以调整凳座的高度。不同身高的人使用此种凳子时，也可以根据自己的舒适感调整凳座的高度，可见此种凳子适用范围相当广。包皮层通过束紧带固定，清洗时可以非常方便的从凳座上取下，具有保养方便的优势。此外，包皮层还可以根据季节或家具配色的不同，随使用者喜好更换包皮层。附图说明</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图</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为能够调节高度的凳子的结构示意图</a:t>
            </a:r>
            <a:r>
              <a:rPr lang="en-US" altLang="zh-CN" sz="4000">
                <a:latin typeface="仿宋_GB2312" panose="02010609030101010101" pitchFamily="49" charset="-122"/>
                <a:ea typeface="仿宋_GB2312" panose="02010609030101010101" pitchFamily="49" charset="-122"/>
              </a:rPr>
              <a:t>;  </a:t>
            </a:r>
            <a:endParaRPr lang="en-US" altLang="zh-CN" sz="400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图</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为图</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的剖面图</a:t>
            </a:r>
            <a:r>
              <a:rPr lang="en-US" altLang="zh-CN" sz="4000">
                <a:latin typeface="仿宋_GB2312" panose="02010609030101010101" pitchFamily="49" charset="-122"/>
                <a:ea typeface="仿宋_GB2312" panose="02010609030101010101" pitchFamily="49" charset="-122"/>
              </a:rPr>
              <a:t>;  </a:t>
            </a:r>
            <a:endParaRPr lang="en-US" altLang="zh-CN" sz="400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图</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为图</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的俯视图。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具体实施方式  </a:t>
            </a:r>
            <a:endParaRPr lang="zh-CN" altLang="en-US" sz="4000" dirty="0">
              <a:latin typeface="仿宋_GB2312" panose="02010609030101010101" pitchFamily="49" charset="-122"/>
              <a:ea typeface="仿宋_GB2312" panose="02010609030101010101" pitchFamily="49" charset="-122"/>
            </a:endParaRPr>
          </a:p>
          <a:p>
            <a:pPr>
              <a:lnSpc>
                <a:spcPct val="80000"/>
              </a:lnSpc>
            </a:pPr>
            <a:r>
              <a:rPr lang="zh-CN" altLang="en-US" sz="4000" dirty="0">
                <a:latin typeface="仿宋_GB2312" panose="02010609030101010101" pitchFamily="49" charset="-122"/>
                <a:ea typeface="仿宋_GB2312" panose="02010609030101010101" pitchFamily="49" charset="-122"/>
              </a:rPr>
              <a:t>下面结合图</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至图</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对本实用新型进行详细说明</a:t>
            </a:r>
            <a:endParaRPr lang="zh-CN" altLang="en-US" sz="4000" dirty="0">
              <a:latin typeface="仿宋_GB2312" panose="02010609030101010101" pitchFamily="49" charset="-122"/>
              <a:ea typeface="仿宋_GB2312" panose="02010609030101010101" pitchFamily="49"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4" name="标题 125953"/>
          <p:cNvSpPr/>
          <p:nvPr>
            <p:ph type="title"/>
          </p:nvPr>
        </p:nvSpPr>
        <p:spPr/>
        <p:txBody>
          <a:bodyPr/>
          <a:p>
            <a:r>
              <a:rPr lang="zh-CN" altLang="en-US" sz="4800" dirty="0"/>
              <a:t>一种能够调节高度的凳子</a:t>
            </a:r>
            <a:r>
              <a:rPr lang="zh-CN" altLang="en-US" sz="7200" dirty="0"/>
              <a:t> </a:t>
            </a:r>
            <a:r>
              <a:rPr lang="en-US" altLang="zh-CN" sz="4800"/>
              <a:t>(</a:t>
            </a:r>
            <a:r>
              <a:rPr lang="zh-CN" altLang="en-US" sz="4800" dirty="0"/>
              <a:t>说明书</a:t>
            </a:r>
            <a:r>
              <a:rPr lang="en-US" altLang="zh-CN" sz="4800"/>
              <a:t>)</a:t>
            </a:r>
            <a:endParaRPr lang="en-US" altLang="zh-CN" sz="4800"/>
          </a:p>
        </p:txBody>
      </p:sp>
      <p:sp>
        <p:nvSpPr>
          <p:cNvPr id="125955" name="文本占位符 125954"/>
          <p:cNvSpPr/>
          <p:nvPr>
            <p:ph type="body" idx="1"/>
          </p:nvPr>
        </p:nvSpPr>
        <p:spPr>
          <a:xfrm>
            <a:off x="2365375" y="3027363"/>
            <a:ext cx="15544800" cy="6178550"/>
          </a:xfrm>
        </p:spPr>
        <p:txBody>
          <a:bodyPr/>
          <a:p>
            <a:pPr>
              <a:lnSpc>
                <a:spcPct val="90000"/>
              </a:lnSpc>
            </a:pPr>
            <a:r>
              <a:rPr lang="zh-CN" altLang="en-US" sz="4000" dirty="0">
                <a:latin typeface="仿宋_GB2312" panose="02010609030101010101" pitchFamily="49" charset="-122"/>
                <a:ea typeface="仿宋_GB2312" panose="02010609030101010101" pitchFamily="49" charset="-122"/>
              </a:rPr>
              <a:t>一种能够调节高度的凳子，包括凳座</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、底座</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。凳座</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设置在支撑体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上端，通过螺栓</a:t>
            </a:r>
            <a:r>
              <a:rPr lang="en-US" altLang="zh-CN" sz="4000">
                <a:latin typeface="仿宋_GB2312" panose="02010609030101010101" pitchFamily="49" charset="-122"/>
                <a:ea typeface="仿宋_GB2312" panose="02010609030101010101" pitchFamily="49" charset="-122"/>
              </a:rPr>
              <a:t>4</a:t>
            </a:r>
            <a:r>
              <a:rPr lang="zh-CN" altLang="en-US" sz="4000" dirty="0">
                <a:latin typeface="仿宋_GB2312" panose="02010609030101010101" pitchFamily="49" charset="-122"/>
                <a:ea typeface="仿宋_GB2312" panose="02010609030101010101" pitchFamily="49" charset="-122"/>
              </a:rPr>
              <a:t>与支撑体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连接。支撑体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外周设有螺纹，支撑体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通过螺纹与底座</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连接。凳座</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呈圆台状，由内到外依次是支撑层</a:t>
            </a:r>
            <a:r>
              <a:rPr lang="en-US" altLang="zh-CN" sz="4000">
                <a:latin typeface="仿宋_GB2312" panose="02010609030101010101" pitchFamily="49" charset="-122"/>
                <a:ea typeface="仿宋_GB2312" panose="02010609030101010101" pitchFamily="49" charset="-122"/>
              </a:rPr>
              <a:t>101</a:t>
            </a:r>
            <a:r>
              <a:rPr lang="zh-CN" altLang="en-US" sz="4000" dirty="0">
                <a:latin typeface="仿宋_GB2312" panose="02010609030101010101" pitchFamily="49" charset="-122"/>
                <a:ea typeface="仿宋_GB2312" panose="02010609030101010101" pitchFamily="49" charset="-122"/>
              </a:rPr>
              <a:t>、海绵层</a:t>
            </a:r>
            <a:r>
              <a:rPr lang="en-US" altLang="zh-CN" sz="4000">
                <a:latin typeface="仿宋_GB2312" panose="02010609030101010101" pitchFamily="49" charset="-122"/>
                <a:ea typeface="仿宋_GB2312" panose="02010609030101010101" pitchFamily="49" charset="-122"/>
              </a:rPr>
              <a:t>102</a:t>
            </a:r>
            <a:r>
              <a:rPr lang="zh-CN" altLang="en-US" sz="4000" dirty="0">
                <a:latin typeface="仿宋_GB2312" panose="02010609030101010101" pitchFamily="49" charset="-122"/>
                <a:ea typeface="仿宋_GB2312" panose="02010609030101010101" pitchFamily="49" charset="-122"/>
              </a:rPr>
              <a:t>、包皮层</a:t>
            </a:r>
            <a:r>
              <a:rPr lang="en-US" altLang="zh-CN" sz="4000">
                <a:latin typeface="仿宋_GB2312" panose="02010609030101010101" pitchFamily="49" charset="-122"/>
                <a:ea typeface="仿宋_GB2312" panose="02010609030101010101" pitchFamily="49" charset="-122"/>
              </a:rPr>
              <a:t>103</a:t>
            </a:r>
            <a:r>
              <a:rPr lang="zh-CN" altLang="en-US" sz="4000" dirty="0">
                <a:latin typeface="仿宋_GB2312" panose="02010609030101010101" pitchFamily="49" charset="-122"/>
                <a:ea typeface="仿宋_GB2312" panose="02010609030101010101" pitchFamily="49" charset="-122"/>
              </a:rPr>
              <a:t>，包皮层</a:t>
            </a:r>
            <a:r>
              <a:rPr lang="en-US" altLang="zh-CN" sz="4000">
                <a:latin typeface="仿宋_GB2312" panose="02010609030101010101" pitchFamily="49" charset="-122"/>
                <a:ea typeface="仿宋_GB2312" panose="02010609030101010101" pitchFamily="49" charset="-122"/>
              </a:rPr>
              <a:t>103</a:t>
            </a:r>
            <a:r>
              <a:rPr lang="zh-CN" altLang="en-US" sz="4000" dirty="0">
                <a:latin typeface="仿宋_GB2312" panose="02010609030101010101" pitchFamily="49" charset="-122"/>
                <a:ea typeface="仿宋_GB2312" panose="02010609030101010101" pitchFamily="49" charset="-122"/>
              </a:rPr>
              <a:t>通过束紧带固定。</a:t>
            </a:r>
            <a:endParaRPr lang="zh-CN" altLang="en-US" sz="4000" dirty="0">
              <a:latin typeface="仿宋_GB2312" panose="02010609030101010101" pitchFamily="49" charset="-122"/>
              <a:ea typeface="仿宋_GB2312" panose="02010609030101010101" pitchFamily="49" charset="-122"/>
            </a:endParaRPr>
          </a:p>
          <a:p>
            <a:pPr>
              <a:lnSpc>
                <a:spcPct val="90000"/>
              </a:lnSpc>
            </a:pPr>
            <a:r>
              <a:rPr lang="zh-CN" altLang="en-US" sz="4000" dirty="0">
                <a:latin typeface="仿宋_GB2312" panose="02010609030101010101" pitchFamily="49" charset="-122"/>
                <a:ea typeface="仿宋_GB2312" panose="02010609030101010101" pitchFamily="49" charset="-122"/>
              </a:rPr>
              <a:t>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为空心的圆柱体，支撑体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的下部伸入底座</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内。底座</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是上部开有螺纹孔的矩形体。底座</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上开的螺纹孔与支撑体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外周的螺纹相适配。 使用时，根据需要旋转支撑体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下部伸入底座</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越深，凳座</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高度越低；支撑体</a:t>
            </a:r>
            <a:r>
              <a:rPr lang="en-US" altLang="zh-CN" sz="4000">
                <a:latin typeface="仿宋_GB2312" panose="02010609030101010101" pitchFamily="49" charset="-122"/>
                <a:ea typeface="仿宋_GB2312" panose="02010609030101010101" pitchFamily="49" charset="-122"/>
              </a:rPr>
              <a:t>2</a:t>
            </a:r>
            <a:r>
              <a:rPr lang="zh-CN" altLang="en-US" sz="4000" dirty="0">
                <a:latin typeface="仿宋_GB2312" panose="02010609030101010101" pitchFamily="49" charset="-122"/>
                <a:ea typeface="仿宋_GB2312" panose="02010609030101010101" pitchFamily="49" charset="-122"/>
              </a:rPr>
              <a:t>下部伸入底座</a:t>
            </a:r>
            <a:r>
              <a:rPr lang="en-US" altLang="zh-CN" sz="4000">
                <a:latin typeface="仿宋_GB2312" panose="02010609030101010101" pitchFamily="49" charset="-122"/>
                <a:ea typeface="仿宋_GB2312" panose="02010609030101010101" pitchFamily="49" charset="-122"/>
              </a:rPr>
              <a:t>3</a:t>
            </a:r>
            <a:r>
              <a:rPr lang="zh-CN" altLang="en-US" sz="4000" dirty="0">
                <a:latin typeface="仿宋_GB2312" panose="02010609030101010101" pitchFamily="49" charset="-122"/>
                <a:ea typeface="仿宋_GB2312" panose="02010609030101010101" pitchFamily="49" charset="-122"/>
              </a:rPr>
              <a:t>越浅，凳座</a:t>
            </a:r>
            <a:r>
              <a:rPr lang="en-US" altLang="zh-CN" sz="4000">
                <a:latin typeface="仿宋_GB2312" panose="02010609030101010101" pitchFamily="49" charset="-122"/>
                <a:ea typeface="仿宋_GB2312" panose="02010609030101010101" pitchFamily="49" charset="-122"/>
              </a:rPr>
              <a:t>1</a:t>
            </a:r>
            <a:r>
              <a:rPr lang="zh-CN" altLang="en-US" sz="4000" dirty="0">
                <a:latin typeface="仿宋_GB2312" panose="02010609030101010101" pitchFamily="49" charset="-122"/>
                <a:ea typeface="仿宋_GB2312" panose="02010609030101010101" pitchFamily="49" charset="-122"/>
              </a:rPr>
              <a:t>高度越高。</a:t>
            </a:r>
            <a:endParaRPr lang="zh-CN" altLang="en-US" sz="4000" dirty="0">
              <a:latin typeface="仿宋_GB2312" panose="02010609030101010101" pitchFamily="49" charset="-122"/>
              <a:ea typeface="仿宋_GB2312" panose="02010609030101010101" pitchFamily="49" charset="-122"/>
            </a:endParaRPr>
          </a:p>
          <a:p>
            <a:pPr>
              <a:lnSpc>
                <a:spcPct val="90000"/>
              </a:lnSpc>
            </a:pPr>
            <a:endParaRPr lang="zh-CN" altLang="en-US" sz="4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标题 126977"/>
          <p:cNvSpPr/>
          <p:nvPr>
            <p:ph type="title"/>
          </p:nvPr>
        </p:nvSpPr>
        <p:spPr/>
        <p:txBody>
          <a:bodyPr/>
          <a:p>
            <a:r>
              <a:rPr lang="zh-CN" altLang="en-US" sz="4800" dirty="0"/>
              <a:t>申请实例</a:t>
            </a:r>
            <a:r>
              <a:rPr lang="en-US" altLang="zh-CN" sz="4800">
                <a:sym typeface="Wingdings" panose="05000000000000000000" pitchFamily="2" charset="2"/>
              </a:rPr>
              <a:t>:</a:t>
            </a:r>
            <a:br>
              <a:rPr lang="en-US" altLang="zh-CN" sz="4800">
                <a:sym typeface="Wingdings" panose="05000000000000000000" pitchFamily="2" charset="2"/>
              </a:rPr>
            </a:br>
            <a:r>
              <a:rPr lang="zh-CN" altLang="en-US" sz="4400" dirty="0"/>
              <a:t>冷旋压大勺生产工艺及设备</a:t>
            </a:r>
            <a:r>
              <a:rPr lang="en-US" altLang="zh-CN" sz="4800">
                <a:sym typeface="Wingdings" panose="05000000000000000000" pitchFamily="2" charset="2"/>
              </a:rPr>
              <a:t>(</a:t>
            </a:r>
            <a:r>
              <a:rPr lang="zh-CN" altLang="en-US" sz="4400" dirty="0"/>
              <a:t>权利要求书</a:t>
            </a:r>
            <a:r>
              <a:rPr lang="en-US" altLang="zh-CN" sz="4400"/>
              <a:t>)</a:t>
            </a:r>
            <a:endParaRPr lang="en-US" altLang="zh-CN" sz="4400"/>
          </a:p>
        </p:txBody>
      </p:sp>
      <p:sp>
        <p:nvSpPr>
          <p:cNvPr id="126979" name="文本占位符 126978"/>
          <p:cNvSpPr/>
          <p:nvPr>
            <p:ph type="body" idx="1"/>
          </p:nvPr>
        </p:nvSpPr>
        <p:spPr>
          <a:xfrm>
            <a:off x="2365375" y="3027363"/>
            <a:ext cx="15544800" cy="6178550"/>
          </a:xfrm>
        </p:spPr>
        <p:txBody>
          <a:bodyPr/>
          <a:p>
            <a:r>
              <a:rPr lang="en-US" altLang="zh-CN">
                <a:latin typeface="仿宋_GB2312" panose="02010609030101010101" pitchFamily="49" charset="-122"/>
                <a:ea typeface="仿宋_GB2312" panose="02010609030101010101" pitchFamily="49" charset="-122"/>
              </a:rPr>
              <a:t>1</a:t>
            </a:r>
            <a:r>
              <a:rPr lang="zh-CN" altLang="en-US" dirty="0">
                <a:latin typeface="仿宋_GB2312" panose="02010609030101010101" pitchFamily="49" charset="-122"/>
                <a:ea typeface="仿宋_GB2312" panose="02010609030101010101" pitchFamily="49" charset="-122"/>
              </a:rPr>
              <a:t>、一种在冷旋压机床上加工大勺的方法：</a:t>
            </a:r>
            <a:endParaRPr lang="zh-CN" altLang="en-US" dirty="0">
              <a:latin typeface="仿宋_GB2312" panose="02010609030101010101" pitchFamily="49" charset="-122"/>
              <a:ea typeface="仿宋_GB2312" panose="02010609030101010101" pitchFamily="49" charset="-122"/>
            </a:endParaRPr>
          </a:p>
          <a:p>
            <a:r>
              <a:rPr lang="en-US" altLang="zh-CN">
                <a:latin typeface="仿宋_GB2312" panose="02010609030101010101" pitchFamily="49" charset="-122"/>
                <a:ea typeface="仿宋_GB2312" panose="02010609030101010101" pitchFamily="49" charset="-122"/>
              </a:rPr>
              <a:t>a.</a:t>
            </a:r>
            <a:r>
              <a:rPr lang="zh-CN" altLang="en-US" dirty="0">
                <a:latin typeface="仿宋_GB2312" panose="02010609030101010101" pitchFamily="49" charset="-122"/>
                <a:ea typeface="仿宋_GB2312" panose="02010609030101010101" pitchFamily="49" charset="-122"/>
              </a:rPr>
              <a:t>将坯料放入芯模和顶尖中间夹紧；</a:t>
            </a:r>
            <a:endParaRPr lang="zh-CN" altLang="en-US" dirty="0">
              <a:latin typeface="仿宋_GB2312" panose="02010609030101010101" pitchFamily="49" charset="-122"/>
              <a:ea typeface="仿宋_GB2312" panose="02010609030101010101" pitchFamily="49" charset="-122"/>
            </a:endParaRPr>
          </a:p>
          <a:p>
            <a:r>
              <a:rPr lang="en-US" altLang="zh-CN">
                <a:latin typeface="仿宋_GB2312" panose="02010609030101010101" pitchFamily="49" charset="-122"/>
                <a:ea typeface="仿宋_GB2312" panose="02010609030101010101" pitchFamily="49" charset="-122"/>
              </a:rPr>
              <a:t>b.</a:t>
            </a:r>
            <a:r>
              <a:rPr lang="zh-CN" altLang="en-US" dirty="0">
                <a:latin typeface="仿宋_GB2312" panose="02010609030101010101" pitchFamily="49" charset="-122"/>
                <a:ea typeface="仿宋_GB2312" panose="02010609030101010101" pitchFamily="49" charset="-122"/>
              </a:rPr>
              <a:t>调整丝杠使旋轮能够由芯模的旋转带动其转动，使坯料成形</a:t>
            </a:r>
            <a:r>
              <a:rPr lang="en-US" altLang="zh-CN">
                <a:latin typeface="仿宋_GB2312" panose="02010609030101010101" pitchFamily="49" charset="-122"/>
                <a:ea typeface="仿宋_GB2312" panose="02010609030101010101" pitchFamily="49" charset="-122"/>
              </a:rPr>
              <a:t>(</a:t>
            </a:r>
            <a:r>
              <a:rPr lang="zh-CN" altLang="en-US" dirty="0">
                <a:latin typeface="仿宋_GB2312" panose="02010609030101010101" pitchFamily="49" charset="-122"/>
                <a:ea typeface="仿宋_GB2312" panose="02010609030101010101" pitchFamily="49" charset="-122"/>
              </a:rPr>
              <a:t>普旋</a:t>
            </a:r>
            <a:r>
              <a:rPr lang="en-US" altLang="zh-CN">
                <a:latin typeface="仿宋_GB2312" panose="02010609030101010101" pitchFamily="49" charset="-122"/>
                <a:ea typeface="仿宋_GB2312" panose="02010609030101010101" pitchFamily="49" charset="-122"/>
              </a:rPr>
              <a:t>)</a:t>
            </a:r>
            <a:r>
              <a:rPr lang="zh-CN" altLang="en-US" dirty="0">
                <a:latin typeface="仿宋_GB2312" panose="02010609030101010101" pitchFamily="49" charset="-122"/>
                <a:ea typeface="仿宋_GB2312" panose="02010609030101010101" pitchFamily="49" charset="-122"/>
              </a:rPr>
              <a:t>；             </a:t>
            </a:r>
            <a:endParaRPr lang="zh-CN" altLang="en-US" dirty="0">
              <a:latin typeface="仿宋_GB2312" panose="02010609030101010101" pitchFamily="49" charset="-122"/>
              <a:ea typeface="仿宋_GB2312" panose="02010609030101010101" pitchFamily="49" charset="-122"/>
            </a:endParaRPr>
          </a:p>
          <a:p>
            <a:r>
              <a:rPr lang="en-US" altLang="zh-CN">
                <a:latin typeface="仿宋_GB2312" panose="02010609030101010101" pitchFamily="49" charset="-122"/>
                <a:ea typeface="仿宋_GB2312" panose="02010609030101010101" pitchFamily="49" charset="-122"/>
              </a:rPr>
              <a:t>c.</a:t>
            </a:r>
            <a:r>
              <a:rPr lang="zh-CN" altLang="en-US" dirty="0">
                <a:latin typeface="仿宋_GB2312" panose="02010609030101010101" pitchFamily="49" charset="-122"/>
                <a:ea typeface="仿宋_GB2312" panose="02010609030101010101" pitchFamily="49" charset="-122"/>
              </a:rPr>
              <a:t>二次强旋使坯料边缘减薄；</a:t>
            </a:r>
            <a:endParaRPr lang="zh-CN" altLang="en-US" dirty="0">
              <a:latin typeface="仿宋_GB2312" panose="02010609030101010101" pitchFamily="49" charset="-122"/>
              <a:ea typeface="仿宋_GB2312" panose="02010609030101010101" pitchFamily="49" charset="-122"/>
            </a:endParaRPr>
          </a:p>
          <a:p>
            <a:r>
              <a:rPr lang="en-US" altLang="zh-CN">
                <a:latin typeface="仿宋_GB2312" panose="02010609030101010101" pitchFamily="49" charset="-122"/>
                <a:ea typeface="仿宋_GB2312" panose="02010609030101010101" pitchFamily="49" charset="-122"/>
              </a:rPr>
              <a:t>d.</a:t>
            </a:r>
            <a:r>
              <a:rPr lang="zh-CN" altLang="en-US" dirty="0">
                <a:latin typeface="仿宋_GB2312" panose="02010609030101010101" pitchFamily="49" charset="-122"/>
                <a:ea typeface="仿宋_GB2312" panose="02010609030101010101" pitchFamily="49" charset="-122"/>
              </a:rPr>
              <a:t>修边、焊把。 </a:t>
            </a:r>
            <a:endParaRPr lang="zh-CN" altLang="en-US" dirty="0">
              <a:latin typeface="仿宋_GB2312" panose="02010609030101010101" pitchFamily="49" charset="-122"/>
              <a:ea typeface="仿宋_GB2312" panose="02010609030101010101" pitchFamily="49" charset="-122"/>
            </a:endParaRPr>
          </a:p>
          <a:p>
            <a:endParaRPr lang="zh-CN" alt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标题 128001"/>
          <p:cNvSpPr/>
          <p:nvPr>
            <p:ph type="title"/>
          </p:nvPr>
        </p:nvSpPr>
        <p:spPr/>
        <p:txBody>
          <a:bodyPr/>
          <a:p>
            <a:r>
              <a:rPr lang="zh-CN" altLang="en-US" sz="5400" dirty="0"/>
              <a:t>申请实例</a:t>
            </a:r>
            <a:r>
              <a:rPr lang="en-US" altLang="zh-CN" sz="4800">
                <a:sym typeface="Wingdings" panose="05000000000000000000" pitchFamily="2" charset="2"/>
              </a:rPr>
              <a:t>:</a:t>
            </a:r>
            <a:r>
              <a:rPr lang="zh-CN" altLang="en-US" sz="5400" dirty="0"/>
              <a:t>冷旋压机床</a:t>
            </a:r>
            <a:r>
              <a:rPr lang="zh-CN" altLang="en-US" sz="7200" dirty="0"/>
              <a:t> </a:t>
            </a:r>
            <a:r>
              <a:rPr lang="en-US" altLang="zh-CN" sz="5400">
                <a:sym typeface="Wingdings" panose="05000000000000000000" pitchFamily="2" charset="2"/>
              </a:rPr>
              <a:t>(</a:t>
            </a:r>
            <a:r>
              <a:rPr lang="zh-CN" altLang="en-US" sz="5400" dirty="0"/>
              <a:t>附图</a:t>
            </a:r>
            <a:r>
              <a:rPr lang="en-US" altLang="zh-CN" sz="5400"/>
              <a:t>)</a:t>
            </a:r>
            <a:endParaRPr lang="en-US" altLang="zh-CN" sz="5400"/>
          </a:p>
        </p:txBody>
      </p:sp>
      <p:pic>
        <p:nvPicPr>
          <p:cNvPr id="128003" name="文本占位符 128002" descr="img104"/>
          <p:cNvPicPr>
            <a:picLocks noChangeAspect="1"/>
          </p:cNvPicPr>
          <p:nvPr>
            <p:ph type="body" idx="1"/>
          </p:nvPr>
        </p:nvPicPr>
        <p:blipFill>
          <a:blip r:embed="rId1"/>
          <a:stretch>
            <a:fillRect/>
          </a:stretch>
        </p:blipFill>
        <p:spPr>
          <a:xfrm>
            <a:off x="4441825" y="3027363"/>
            <a:ext cx="11388725" cy="6178550"/>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1074" name="标题 131073"/>
          <p:cNvSpPr/>
          <p:nvPr>
            <p:ph type="title"/>
          </p:nvPr>
        </p:nvSpPr>
        <p:spPr/>
        <p:txBody>
          <a:bodyPr/>
          <a:p>
            <a:r>
              <a:rPr lang="zh-CN" altLang="en-US" sz="4800" dirty="0"/>
              <a:t>申请实例</a:t>
            </a:r>
            <a:r>
              <a:rPr lang="en-US" altLang="zh-CN" sz="4800">
                <a:sym typeface="Wingdings" panose="05000000000000000000" pitchFamily="2" charset="2"/>
              </a:rPr>
              <a:t>:</a:t>
            </a:r>
            <a:br>
              <a:rPr lang="en-US" altLang="zh-CN" sz="4800">
                <a:sym typeface="Wingdings" panose="05000000000000000000" pitchFamily="2" charset="2"/>
              </a:rPr>
            </a:br>
            <a:r>
              <a:rPr lang="zh-CN" altLang="en-US" sz="4800" b="1" dirty="0">
                <a:solidFill>
                  <a:srgbClr val="454545"/>
                </a:solidFill>
              </a:rPr>
              <a:t>免挖沟地下光电缆铺设器</a:t>
            </a:r>
            <a:r>
              <a:rPr lang="en-US" altLang="zh-CN" sz="4800">
                <a:sym typeface="Wingdings" panose="05000000000000000000" pitchFamily="2" charset="2"/>
              </a:rPr>
              <a:t>(</a:t>
            </a:r>
            <a:r>
              <a:rPr lang="zh-CN" altLang="en-US" sz="4800" dirty="0"/>
              <a:t>权利要求书</a:t>
            </a:r>
            <a:r>
              <a:rPr lang="en-US" altLang="zh-CN" sz="4800"/>
              <a:t>)</a:t>
            </a:r>
            <a:endParaRPr lang="en-US" altLang="zh-CN" sz="4800"/>
          </a:p>
        </p:txBody>
      </p:sp>
      <p:sp>
        <p:nvSpPr>
          <p:cNvPr id="131075" name="文本占位符 131074"/>
          <p:cNvSpPr/>
          <p:nvPr>
            <p:ph type="body" idx="1"/>
          </p:nvPr>
        </p:nvSpPr>
        <p:spPr>
          <a:xfrm>
            <a:off x="2365375" y="3027363"/>
            <a:ext cx="15544800" cy="6178550"/>
          </a:xfrm>
        </p:spPr>
        <p:txBody>
          <a:bodyPr/>
          <a:p>
            <a:r>
              <a:rPr lang="en-US" altLang="zh-CN" sz="5400"/>
              <a:t>1</a:t>
            </a:r>
            <a:r>
              <a:rPr lang="zh-CN" altLang="en-US" sz="5400" dirty="0"/>
              <a:t>、一种免挖沟地下光电缆铺设器，其特征在于在铺设器主体</a:t>
            </a:r>
            <a:r>
              <a:rPr lang="en-US" altLang="zh-CN" sz="5400"/>
              <a:t>(1)</a:t>
            </a:r>
            <a:r>
              <a:rPr lang="zh-CN" altLang="en-US" sz="5400" dirty="0"/>
              <a:t>上设有从上端面至下端头相通的光电缆通孔</a:t>
            </a:r>
            <a:r>
              <a:rPr lang="en-US" altLang="zh-CN" sz="5400"/>
              <a:t>(2)</a:t>
            </a:r>
            <a:r>
              <a:rPr lang="zh-CN" altLang="en-US" sz="5400" dirty="0"/>
              <a:t>；光电缆出口弯座</a:t>
            </a:r>
            <a:r>
              <a:rPr lang="en-US" altLang="zh-CN" sz="5400"/>
              <a:t>(3)</a:t>
            </a:r>
            <a:r>
              <a:rPr lang="zh-CN" altLang="en-US" sz="5400" dirty="0"/>
              <a:t>固配在铺设器主体</a:t>
            </a:r>
            <a:r>
              <a:rPr lang="en-US" altLang="zh-CN" sz="5400"/>
              <a:t>(1)</a:t>
            </a:r>
            <a:r>
              <a:rPr lang="zh-CN" altLang="en-US" sz="5400" dirty="0"/>
              <a:t>的后侧中间部位上，且与光电缆通孔</a:t>
            </a:r>
            <a:r>
              <a:rPr lang="en-US" altLang="zh-CN" sz="5400"/>
              <a:t>(2)</a:t>
            </a:r>
            <a:r>
              <a:rPr lang="zh-CN" altLang="en-US" sz="5400" dirty="0"/>
              <a:t>相连通。</a:t>
            </a:r>
            <a:endParaRPr lang="zh-CN" altLang="en-US" sz="5400" dirty="0"/>
          </a:p>
          <a:p>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Rectangle 2"/>
          <p:cNvSpPr>
            <a:spLocks noGrp="1"/>
          </p:cNvSpPr>
          <p:nvPr>
            <p:ph type="title"/>
          </p:nvPr>
        </p:nvSpPr>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专利的特征</a:t>
            </a:r>
            <a:endParaRPr lang="zh-CN" altLang="en-US" b="1" dirty="0">
              <a:latin typeface="微软雅黑" panose="020B0503020204020204" pitchFamily="34" charset="-122"/>
              <a:ea typeface="微软雅黑" panose="020B0503020204020204" pitchFamily="34" charset="-122"/>
            </a:endParaRPr>
          </a:p>
        </p:txBody>
      </p:sp>
      <p:pic>
        <p:nvPicPr>
          <p:cNvPr id="13314" name="内容占位符 1"/>
          <p:cNvPicPr>
            <a:picLocks noChangeAspect="1"/>
          </p:cNvPicPr>
          <p:nvPr>
            <p:ph idx="1"/>
          </p:nvPr>
        </p:nvPicPr>
        <p:blipFill>
          <a:blip r:embed="rId1"/>
          <a:stretch>
            <a:fillRect/>
          </a:stretch>
        </p:blipFill>
        <p:spPr>
          <a:xfrm>
            <a:off x="9926638" y="4721225"/>
            <a:ext cx="3851275" cy="4822825"/>
          </a:xfrm>
        </p:spPr>
      </p:pic>
      <p:sp>
        <p:nvSpPr>
          <p:cNvPr id="13315" name="椭圆形标注 2"/>
          <p:cNvSpPr/>
          <p:nvPr/>
        </p:nvSpPr>
        <p:spPr>
          <a:xfrm>
            <a:off x="4994275" y="3333750"/>
            <a:ext cx="4752975" cy="1584325"/>
          </a:xfrm>
          <a:prstGeom prst="wedgeEllipseCallout">
            <a:avLst>
              <a:gd name="adj1" fmla="val 67519"/>
              <a:gd name="adj2" fmla="val 76653"/>
            </a:avLst>
          </a:prstGeom>
          <a:noFill/>
          <a:ln w="38100" cap="flat" cmpd="sng">
            <a:solidFill>
              <a:srgbClr val="7030A0"/>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3316" name="文本框 3"/>
          <p:cNvSpPr txBox="1"/>
          <p:nvPr/>
        </p:nvSpPr>
        <p:spPr>
          <a:xfrm>
            <a:off x="5635625" y="3532188"/>
            <a:ext cx="3759200" cy="1189037"/>
          </a:xfrm>
          <a:prstGeom prst="rect">
            <a:avLst/>
          </a:prstGeom>
          <a:noFill/>
          <a:ln w="9525">
            <a:noFill/>
          </a:ln>
        </p:spPr>
        <p:txBody>
          <a:bodyPr>
            <a:spAutoFit/>
          </a:bodyPr>
          <a:p>
            <a:r>
              <a:rPr lang="zh-CN" altLang="en-US" sz="3600" b="1">
                <a:latin typeface="Tahoma" panose="020B0604030504040204" pitchFamily="34" charset="0"/>
              </a:rPr>
              <a:t>专利具有独占性、时间性和地域性。</a:t>
            </a:r>
            <a:endParaRPr lang="zh-CN" altLang="en-US" sz="3600" b="1">
              <a:latin typeface="Tahoma" panose="020B060403050404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标题 132097"/>
          <p:cNvSpPr/>
          <p:nvPr>
            <p:ph type="title"/>
          </p:nvPr>
        </p:nvSpPr>
        <p:spPr/>
        <p:txBody>
          <a:bodyPr/>
          <a:p>
            <a:r>
              <a:rPr lang="zh-CN" altLang="en-US" b="1" dirty="0">
                <a:solidFill>
                  <a:srgbClr val="454545"/>
                </a:solidFill>
              </a:rPr>
              <a:t>免挖沟地下光电缆铺设器</a:t>
            </a:r>
            <a:endParaRPr lang="zh-CN" altLang="en-US" b="1" dirty="0">
              <a:solidFill>
                <a:srgbClr val="454545"/>
              </a:solidFill>
            </a:endParaRPr>
          </a:p>
        </p:txBody>
      </p:sp>
      <p:graphicFrame>
        <p:nvGraphicFramePr>
          <p:cNvPr id="132099" name="内容占位符 132098"/>
          <p:cNvGraphicFramePr/>
          <p:nvPr>
            <p:ph idx="1"/>
          </p:nvPr>
        </p:nvGraphicFramePr>
        <p:xfrm>
          <a:off x="2517775" y="2768600"/>
          <a:ext cx="14547850" cy="6808788"/>
        </p:xfrm>
        <a:graphic>
          <a:graphicData uri="http://schemas.openxmlformats.org/presentationml/2006/ole">
            <mc:AlternateContent xmlns:mc="http://schemas.openxmlformats.org/markup-compatibility/2006">
              <mc:Choice xmlns:v="urn:schemas-microsoft-com:vml" Requires="v">
                <p:oleObj spid="_x0000_s3076" name="" r:id="rId1" imgW="2028825" imgH="2790825" progId="Paint.Picture">
                  <p:embed/>
                </p:oleObj>
              </mc:Choice>
              <mc:Fallback>
                <p:oleObj name="" r:id="rId1" imgW="2028825" imgH="2790825" progId="Paint.Picture">
                  <p:embed/>
                  <p:pic>
                    <p:nvPicPr>
                      <p:cNvPr id="0" name="图片 3075"/>
                      <p:cNvPicPr/>
                      <p:nvPr/>
                    </p:nvPicPr>
                    <p:blipFill>
                      <a:blip r:embed="rId2"/>
                      <a:stretch>
                        <a:fillRect/>
                      </a:stretch>
                    </p:blipFill>
                    <p:spPr>
                      <a:xfrm>
                        <a:off x="2517775" y="2768600"/>
                        <a:ext cx="14547850" cy="6808788"/>
                      </a:xfrm>
                      <a:prstGeom prst="rect">
                        <a:avLst/>
                      </a:prstGeom>
                      <a:noFill/>
                      <a:ln w="38100">
                        <a:miter/>
                      </a:ln>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标题 135169"/>
          <p:cNvSpPr/>
          <p:nvPr>
            <p:ph type="title"/>
          </p:nvPr>
        </p:nvSpPr>
        <p:spPr/>
        <p:txBody>
          <a:bodyPr/>
          <a:p>
            <a:r>
              <a:rPr lang="zh-CN" altLang="en-US" b="1" dirty="0">
                <a:solidFill>
                  <a:srgbClr val="454545"/>
                </a:solidFill>
              </a:rPr>
              <a:t>免挖沟地下光电缆铺设器</a:t>
            </a:r>
            <a:endParaRPr lang="zh-CN" altLang="en-US" b="1" dirty="0">
              <a:solidFill>
                <a:srgbClr val="454545"/>
              </a:solidFill>
            </a:endParaRPr>
          </a:p>
        </p:txBody>
      </p:sp>
      <p:pic>
        <p:nvPicPr>
          <p:cNvPr id="135171" name="文本占位符 135170" descr="78"/>
          <p:cNvPicPr>
            <a:picLocks noChangeAspect="1"/>
          </p:cNvPicPr>
          <p:nvPr>
            <p:ph type="body" idx="1"/>
          </p:nvPr>
        </p:nvPicPr>
        <p:blipFill>
          <a:blip r:embed="rId1"/>
          <a:stretch>
            <a:fillRect/>
          </a:stretch>
        </p:blipFill>
        <p:spPr>
          <a:xfrm>
            <a:off x="2085975" y="2768600"/>
            <a:ext cx="15700375" cy="7132638"/>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6194" name="标题 136193"/>
          <p:cNvSpPr/>
          <p:nvPr>
            <p:ph type="title"/>
          </p:nvPr>
        </p:nvSpPr>
        <p:spPr/>
        <p:txBody>
          <a:bodyPr/>
          <a:p>
            <a:r>
              <a:rPr lang="zh-CN" altLang="en-US" b="1" dirty="0">
                <a:solidFill>
                  <a:srgbClr val="454545"/>
                </a:solidFill>
              </a:rPr>
              <a:t>免挖沟地下光电缆铺设器</a:t>
            </a:r>
            <a:endParaRPr lang="zh-CN" altLang="en-US" b="1" dirty="0">
              <a:solidFill>
                <a:srgbClr val="454545"/>
              </a:solidFill>
            </a:endParaRPr>
          </a:p>
        </p:txBody>
      </p:sp>
      <p:pic>
        <p:nvPicPr>
          <p:cNvPr id="136195" name="文本占位符 136194" descr="89"/>
          <p:cNvPicPr>
            <a:picLocks noChangeAspect="1"/>
          </p:cNvPicPr>
          <p:nvPr>
            <p:ph type="body" idx="1"/>
          </p:nvPr>
        </p:nvPicPr>
        <p:blipFill>
          <a:blip r:embed="rId1"/>
          <a:stretch>
            <a:fillRect/>
          </a:stretch>
        </p:blipFill>
        <p:spPr>
          <a:xfrm>
            <a:off x="1800225" y="2768600"/>
            <a:ext cx="15986125" cy="6915150"/>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8242" name="标题 138241"/>
          <p:cNvSpPr/>
          <p:nvPr>
            <p:ph type="title"/>
          </p:nvPr>
        </p:nvSpPr>
        <p:spPr/>
        <p:txBody>
          <a:bodyPr/>
          <a:p>
            <a:r>
              <a:rPr lang="zh-CN" altLang="en-US" sz="5400" dirty="0"/>
              <a:t>机械领域产品独立权利要求的特征</a:t>
            </a:r>
            <a:endParaRPr lang="zh-CN" altLang="en-US" sz="5400" dirty="0"/>
          </a:p>
        </p:txBody>
      </p:sp>
      <p:sp>
        <p:nvSpPr>
          <p:cNvPr id="138243" name="文本占位符 138242"/>
          <p:cNvSpPr/>
          <p:nvPr>
            <p:ph type="body" idx="1"/>
          </p:nvPr>
        </p:nvSpPr>
        <p:spPr>
          <a:xfrm>
            <a:off x="2365375" y="3027363"/>
            <a:ext cx="15544800" cy="6178550"/>
          </a:xfrm>
        </p:spPr>
        <p:txBody>
          <a:bodyPr/>
          <a:p>
            <a:r>
              <a:rPr lang="en-US" altLang="zh-CN"/>
              <a:t>1 </a:t>
            </a:r>
            <a:r>
              <a:rPr lang="zh-CN" altLang="en-US" sz="5400" dirty="0"/>
              <a:t>、</a:t>
            </a:r>
            <a:r>
              <a:rPr lang="zh-CN" altLang="en-US" dirty="0"/>
              <a:t>构成产品所必需的零部件</a:t>
            </a:r>
            <a:r>
              <a:rPr lang="en-US" altLang="zh-CN"/>
              <a:t>;</a:t>
            </a:r>
            <a:endParaRPr lang="en-US" altLang="zh-CN"/>
          </a:p>
          <a:p>
            <a:r>
              <a:rPr lang="en-US" altLang="zh-CN"/>
              <a:t>2 </a:t>
            </a:r>
            <a:r>
              <a:rPr lang="zh-CN" altLang="en-US" sz="5400" dirty="0"/>
              <a:t>、</a:t>
            </a:r>
            <a:r>
              <a:rPr lang="zh-CN" altLang="en-US" dirty="0"/>
              <a:t>这些零部件之间相互配置的关系</a:t>
            </a:r>
            <a:r>
              <a:rPr lang="en-US" altLang="zh-CN"/>
              <a:t>;</a:t>
            </a:r>
            <a:endParaRPr lang="en-US" altLang="zh-CN"/>
          </a:p>
          <a:p>
            <a:r>
              <a:rPr lang="en-US" altLang="zh-CN"/>
              <a:t>3 </a:t>
            </a:r>
            <a:r>
              <a:rPr lang="zh-CN" altLang="en-US" sz="5400" dirty="0"/>
              <a:t>、</a:t>
            </a:r>
            <a:r>
              <a:rPr lang="zh-CN" altLang="en-US" dirty="0"/>
              <a:t>这些零部件之间的联系形式</a:t>
            </a:r>
            <a:r>
              <a:rPr lang="en-US" altLang="zh-CN"/>
              <a:t>.</a:t>
            </a:r>
            <a:endParaRPr lang="en-US" altLang="zh-CN"/>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申请外国专利的</a:t>
            </a:r>
            <a:r>
              <a:rPr lang="zh-CN" altLang="en-US">
                <a:sym typeface="+mn-ea"/>
              </a:rPr>
              <a:t>途径</a:t>
            </a:r>
            <a:endParaRPr lang="zh-CN" altLang="en-US"/>
          </a:p>
        </p:txBody>
      </p:sp>
      <p:sp>
        <p:nvSpPr>
          <p:cNvPr id="3" name="内容占位符 2"/>
          <p:cNvSpPr>
            <a:spLocks noGrp="1"/>
          </p:cNvSpPr>
          <p:nvPr>
            <p:ph idx="1"/>
          </p:nvPr>
        </p:nvSpPr>
        <p:spPr/>
        <p:txBody>
          <a:bodyPr/>
          <a:p>
            <a:r>
              <a:rPr lang="zh-CN" altLang="en-US"/>
              <a:t>1.传统的巴黎公约途径。根据巴黎公约的规定，一项发明若想获得多个国家的专利，申请人可以在优先权日起6个月或12个月内，分别向多个国家专利局提交申请。</a:t>
            </a:r>
            <a:endParaRPr lang="zh-CN" altLang="en-US"/>
          </a:p>
          <a:p>
            <a:r>
              <a:rPr lang="zh-CN" altLang="en-US"/>
              <a:t>2.，PCT适用于中国澳门特别行政区。目前只要是中国的国民或中国法人，或在中国境内有长期居所的外国人，都有资格提出PCT申请。</a:t>
            </a:r>
            <a:endParaRPr lang="zh-CN" altLang="en-US"/>
          </a:p>
          <a:p>
            <a:r>
              <a:rPr lang="zh-CN" altLang="en-US"/>
              <a:t>3.EPC途径，EPC对所有欧洲国家开放，一件欧洲专利申请可以指定一个或几个EPC成员国，该申请一旦被EPO授权，则在各指定国分别生效。</a:t>
            </a:r>
            <a:endParaRPr lang="zh-CN"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PCT途径</a:t>
            </a:r>
            <a:endParaRPr lang="zh-CN" altLang="en-US"/>
          </a:p>
        </p:txBody>
      </p:sp>
      <p:sp>
        <p:nvSpPr>
          <p:cNvPr id="3" name="内容占位符 2"/>
          <p:cNvSpPr>
            <a:spLocks noGrp="1"/>
          </p:cNvSpPr>
          <p:nvPr>
            <p:ph idx="1"/>
          </p:nvPr>
        </p:nvSpPr>
        <p:spPr/>
        <p:txBody>
          <a:bodyPr/>
          <a:p>
            <a:r>
              <a:rPr lang="en-US" altLang="zh-CN"/>
              <a:t>1</a:t>
            </a:r>
            <a:r>
              <a:rPr lang="zh-CN" altLang="en-US"/>
              <a:t>、什么是PCT？</a:t>
            </a:r>
            <a:endParaRPr lang="zh-CN" altLang="en-US"/>
          </a:p>
          <a:p>
            <a:pPr marL="635" indent="0">
              <a:buNone/>
            </a:pPr>
            <a:r>
              <a:rPr lang="zh-CN" altLang="en-US" sz="4800">
                <a:sym typeface="+mn-ea"/>
              </a:rPr>
              <a:t>PCT</a:t>
            </a:r>
            <a:r>
              <a:rPr lang="zh-CN" altLang="en-US"/>
              <a:t>是《专利合作条约》（Patent Cooperation Treaty）的英文缩写，是有关专利的国际条约。根据PCT的规定，专利申请人可以通过PCT途径递交国际专利申请，向多个国家申请专利。</a:t>
            </a:r>
            <a:endParaRPr lang="zh-CN" altLang="en-US"/>
          </a:p>
        </p:txBody>
      </p:sp>
      <p:sp>
        <p:nvSpPr>
          <p:cNvPr id="4" name="文本框 3"/>
          <p:cNvSpPr txBox="1"/>
          <p:nvPr/>
        </p:nvSpPr>
        <p:spPr>
          <a:xfrm>
            <a:off x="8456930" y="4685030"/>
            <a:ext cx="1373505" cy="922020"/>
          </a:xfrm>
          <a:prstGeom prst="rect">
            <a:avLst/>
          </a:prstGeom>
          <a:noFill/>
        </p:spPr>
        <p:txBody>
          <a:bodyPr wrap="none" rtlCol="0" anchor="t">
            <a:spAutoFit/>
          </a:bodyPr>
          <a:p>
            <a:r>
              <a:rPr lang="zh-CN" altLang="en-US">
                <a:sym typeface="+mn-ea"/>
              </a:rPr>
              <a:t>PCT</a:t>
            </a:r>
            <a:endParaRPr lang="zh-CN" altLang="en-US"/>
          </a:p>
        </p:txBody>
      </p:sp>
      <p:sp>
        <p:nvSpPr>
          <p:cNvPr id="5" name="文本框 4"/>
          <p:cNvSpPr txBox="1"/>
          <p:nvPr/>
        </p:nvSpPr>
        <p:spPr>
          <a:xfrm>
            <a:off x="8456930" y="4685030"/>
            <a:ext cx="1373505" cy="922020"/>
          </a:xfrm>
          <a:prstGeom prst="rect">
            <a:avLst/>
          </a:prstGeom>
          <a:noFill/>
        </p:spPr>
        <p:txBody>
          <a:bodyPr wrap="none" rtlCol="0" anchor="t">
            <a:spAutoFit/>
          </a:bodyPr>
          <a:p>
            <a:r>
              <a:rPr lang="zh-CN" altLang="en-US">
                <a:sym typeface="+mn-ea"/>
              </a:rPr>
              <a:t>PCT</a:t>
            </a:r>
            <a:endParaRPr lang="zh-CN"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PCT途径的优点</a:t>
            </a:r>
            <a:endParaRPr lang="zh-CN" altLang="en-US"/>
          </a:p>
        </p:txBody>
      </p:sp>
      <p:sp>
        <p:nvSpPr>
          <p:cNvPr id="3" name="内容占位符 2"/>
          <p:cNvSpPr>
            <a:spLocks noGrp="1"/>
          </p:cNvSpPr>
          <p:nvPr>
            <p:ph idx="1"/>
          </p:nvPr>
        </p:nvSpPr>
        <p:spPr/>
        <p:txBody>
          <a:bodyPr/>
          <a:p>
            <a:r>
              <a:rPr lang="zh-CN" altLang="en-US"/>
              <a:t>简化和规范向外国申请专利的手续</a:t>
            </a:r>
            <a:endParaRPr lang="zh-CN" altLang="en-US"/>
          </a:p>
          <a:p>
            <a:r>
              <a:rPr lang="zh-CN" altLang="en-US"/>
              <a:t>可以比较快地获得申请日和有比较长的时间筹集申请经费</a:t>
            </a:r>
            <a:endParaRPr lang="zh-CN" altLang="en-US"/>
          </a:p>
          <a:p>
            <a:r>
              <a:rPr lang="zh-CN" altLang="en-US"/>
              <a:t>完善申请文件</a:t>
            </a:r>
            <a:endParaRPr lang="zh-CN"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PCT</a:t>
            </a:r>
            <a:r>
              <a:rPr lang="zh-CN" altLang="en-US"/>
              <a:t>申请流程</a:t>
            </a:r>
            <a:endParaRPr lang="zh-CN" altLang="en-US"/>
          </a:p>
        </p:txBody>
      </p:sp>
      <p:sp>
        <p:nvSpPr>
          <p:cNvPr id="3" name="内容占位符 2"/>
          <p:cNvSpPr>
            <a:spLocks noGrp="1"/>
          </p:cNvSpPr>
          <p:nvPr>
            <p:ph idx="1"/>
          </p:nvPr>
        </p:nvSpPr>
        <p:spPr/>
        <p:txBody>
          <a:bodyPr/>
          <a:p>
            <a:r>
              <a:rPr lang="zh-CN" altLang="en-US"/>
              <a:t>国际申请的递交</a:t>
            </a:r>
            <a:endParaRPr lang="zh-CN" altLang="en-US"/>
          </a:p>
          <a:p>
            <a:r>
              <a:rPr lang="zh-CN" altLang="en-US"/>
              <a:t>国际公布</a:t>
            </a:r>
            <a:endParaRPr lang="zh-CN" altLang="en-US"/>
          </a:p>
          <a:p>
            <a:r>
              <a:rPr lang="zh-CN" altLang="en-US"/>
              <a:t>国际初步审查</a:t>
            </a:r>
            <a:endParaRPr lang="zh-CN" altLang="en-US"/>
          </a:p>
          <a:p>
            <a:r>
              <a:rPr lang="zh-CN" altLang="en-US"/>
              <a:t>指定国审定阶段</a:t>
            </a:r>
            <a:endParaRPr lang="zh-CN"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Text Box 2"/>
          <p:cNvSpPr txBox="1"/>
          <p:nvPr/>
        </p:nvSpPr>
        <p:spPr>
          <a:xfrm>
            <a:off x="4713288" y="3849688"/>
            <a:ext cx="8664575" cy="3336925"/>
          </a:xfrm>
          <a:prstGeom prst="rect">
            <a:avLst/>
          </a:prstGeom>
          <a:noFill/>
          <a:ln w="9525">
            <a:noFill/>
          </a:ln>
        </p:spPr>
        <p:txBody>
          <a:bodyPr wrap="none">
            <a:spAutoFit/>
          </a:bodyPr>
          <a:p>
            <a:r>
              <a:rPr lang="en-US" altLang="zh-CN" sz="4200">
                <a:latin typeface="Tahoma" panose="020B0604030504040204" pitchFamily="34" charset="0"/>
              </a:rPr>
              <a:t>   </a:t>
            </a:r>
            <a:r>
              <a:rPr lang="zh-CN" altLang="en-US" sz="4200" dirty="0">
                <a:latin typeface="微软雅黑" panose="020B0503020204020204" pitchFamily="34" charset="-122"/>
                <a:ea typeface="微软雅黑" panose="020B0503020204020204" pitchFamily="34" charset="-122"/>
              </a:rPr>
              <a:t>省知识产权服务中心   单淑梅       </a:t>
            </a:r>
            <a:endParaRPr lang="zh-CN" altLang="en-US" sz="4200" dirty="0">
              <a:latin typeface="微软雅黑" panose="020B0503020204020204" pitchFamily="34" charset="-122"/>
              <a:ea typeface="微软雅黑" panose="020B0503020204020204" pitchFamily="34" charset="-122"/>
            </a:endParaRPr>
          </a:p>
          <a:p>
            <a:r>
              <a:rPr lang="zh-CN" altLang="en-US" sz="4200" dirty="0">
                <a:latin typeface="微软雅黑" panose="020B0503020204020204" pitchFamily="34" charset="-122"/>
                <a:ea typeface="微软雅黑" panose="020B0503020204020204" pitchFamily="34" charset="-122"/>
              </a:rPr>
              <a:t>           </a:t>
            </a:r>
            <a:endParaRPr lang="zh-CN" altLang="en-US" sz="4200" dirty="0">
              <a:latin typeface="微软雅黑" panose="020B0503020204020204" pitchFamily="34" charset="-122"/>
              <a:ea typeface="微软雅黑" panose="020B0503020204020204" pitchFamily="34" charset="-122"/>
            </a:endParaRPr>
          </a:p>
          <a:p>
            <a:r>
              <a:rPr lang="zh-CN" altLang="en-US" sz="4200" dirty="0">
                <a:latin typeface="微软雅黑" panose="020B0503020204020204" pitchFamily="34" charset="-122"/>
                <a:ea typeface="微软雅黑" panose="020B0503020204020204" pitchFamily="34" charset="-122"/>
              </a:rPr>
              <a:t>               沟通无界限  </a:t>
            </a:r>
            <a:endParaRPr lang="zh-CN" altLang="en-US" sz="4200" dirty="0">
              <a:latin typeface="微软雅黑" panose="020B0503020204020204" pitchFamily="34" charset="-122"/>
              <a:ea typeface="微软雅黑" panose="020B0503020204020204" pitchFamily="34" charset="-122"/>
            </a:endParaRPr>
          </a:p>
          <a:p>
            <a:endParaRPr lang="zh-CN" altLang="en-US" sz="4200" dirty="0">
              <a:latin typeface="微软雅黑" panose="020B0503020204020204" pitchFamily="34" charset="-122"/>
              <a:ea typeface="微软雅黑" panose="020B0503020204020204" pitchFamily="34" charset="-122"/>
            </a:endParaRPr>
          </a:p>
          <a:p>
            <a:r>
              <a:rPr lang="zh-CN" altLang="en-US" sz="4200" dirty="0">
                <a:latin typeface="微软雅黑" panose="020B0503020204020204" pitchFamily="34" charset="-122"/>
                <a:ea typeface="微软雅黑" panose="020B0503020204020204" pitchFamily="34" charset="-122"/>
              </a:rPr>
              <a:t>      联系电话：</a:t>
            </a:r>
            <a:r>
              <a:rPr lang="en-US" altLang="zh-CN" sz="4200">
                <a:latin typeface="微软雅黑" panose="020B0503020204020204" pitchFamily="34" charset="-122"/>
                <a:ea typeface="微软雅黑" panose="020B0503020204020204" pitchFamily="34" charset="-122"/>
              </a:rPr>
              <a:t>13804600038</a:t>
            </a:r>
            <a:endParaRPr lang="en-US" altLang="zh-CN" sz="4200">
              <a:latin typeface="微软雅黑" panose="020B0503020204020204" pitchFamily="34" charset="-122"/>
              <a:ea typeface="微软雅黑" panose="020B0503020204020204" pitchFamily="34" charset="-122"/>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Rectangle 2"/>
          <p:cNvSpPr/>
          <p:nvPr/>
        </p:nvSpPr>
        <p:spPr>
          <a:xfrm>
            <a:off x="3740150" y="4714875"/>
            <a:ext cx="11664950" cy="1716088"/>
          </a:xfrm>
          <a:prstGeom prst="rect">
            <a:avLst/>
          </a:prstGeom>
          <a:noFill/>
          <a:ln w="9525">
            <a:noFill/>
          </a:ln>
        </p:spPr>
        <p:txBody>
          <a:bodyPr anchor="b"/>
          <a:p>
            <a:pPr lvl="0" algn="ctr" eaLnBrk="1" fontAlgn="base" hangingPunct="1"/>
            <a:r>
              <a:rPr lang="zh-CN" altLang="en-US" sz="14410" b="1" strike="noStrike" noProof="1" dirty="0">
                <a:solidFill>
                  <a:schemeClr val="tx2"/>
                </a:solidFill>
                <a:latin typeface="Tahoma" panose="020B0604030504040204" pitchFamily="34" charset="0"/>
                <a:ea typeface="黑体" panose="02010600030101010101" pitchFamily="49" charset="-122"/>
                <a:cs typeface="+mn-ea"/>
              </a:rPr>
              <a:t>谢 谢 ！</a:t>
            </a:r>
            <a:endParaRPr lang="zh-CN" altLang="en-US" sz="14410" b="1" strike="noStrike" noProof="1" dirty="0">
              <a:solidFill>
                <a:schemeClr val="tx2"/>
              </a:solidFill>
              <a:latin typeface="Tahoma" panose="020B0604030504040204" pitchFamily="34" charset="0"/>
              <a:ea typeface="黑体" panose="02010600030101010101" pitchFamily="49" charset="-122"/>
            </a:endParaRP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Rectangle 2"/>
          <p:cNvSpPr>
            <a:spLocks noGrp="1"/>
          </p:cNvSpPr>
          <p:nvPr>
            <p:ph type="title"/>
          </p:nvPr>
        </p:nvSpPr>
        <p:spPr>
          <a:xfrm>
            <a:off x="2674938" y="908050"/>
            <a:ext cx="15586075" cy="1714500"/>
          </a:xfrm>
        </p:spPr>
        <p:txBody>
          <a:bodyPr wrap="square" lIns="137232" tIns="68616" rIns="137232" bIns="68616" anchor="b" anchorCtr="0"/>
          <a:p>
            <a:pPr eaLnBrk="1" hangingPunct="1"/>
            <a:r>
              <a:rPr lang="zh-CN" altLang="en-US" b="1" dirty="0">
                <a:latin typeface="微软雅黑" panose="020B0503020204020204" pitchFamily="34" charset="-122"/>
                <a:ea typeface="微软雅黑" panose="020B0503020204020204" pitchFamily="34" charset="-122"/>
              </a:rPr>
              <a:t>专利的独占性</a:t>
            </a:r>
            <a:endParaRPr lang="zh-CN" altLang="en-US" b="1" dirty="0">
              <a:latin typeface="微软雅黑" panose="020B0503020204020204" pitchFamily="34" charset="-122"/>
              <a:ea typeface="微软雅黑" panose="020B0503020204020204" pitchFamily="34" charset="-122"/>
            </a:endParaRPr>
          </a:p>
        </p:txBody>
      </p:sp>
      <p:pic>
        <p:nvPicPr>
          <p:cNvPr id="14338" name="图片 1"/>
          <p:cNvPicPr>
            <a:picLocks noChangeAspect="1"/>
          </p:cNvPicPr>
          <p:nvPr/>
        </p:nvPicPr>
        <p:blipFill>
          <a:blip r:embed="rId1"/>
          <a:stretch>
            <a:fillRect/>
          </a:stretch>
        </p:blipFill>
        <p:spPr>
          <a:xfrm>
            <a:off x="10782300" y="4557713"/>
            <a:ext cx="4333875" cy="4610100"/>
          </a:xfrm>
          <a:prstGeom prst="rect">
            <a:avLst/>
          </a:prstGeom>
          <a:noFill/>
          <a:ln w="9525">
            <a:noFill/>
          </a:ln>
        </p:spPr>
      </p:pic>
      <p:sp>
        <p:nvSpPr>
          <p:cNvPr id="14339" name="圆角矩形标注 2"/>
          <p:cNvSpPr/>
          <p:nvPr/>
        </p:nvSpPr>
        <p:spPr>
          <a:xfrm>
            <a:off x="4697413" y="3565525"/>
            <a:ext cx="4827587" cy="2347913"/>
          </a:xfrm>
          <a:prstGeom prst="wedgeRoundRectCallout">
            <a:avLst>
              <a:gd name="adj1" fmla="val 68157"/>
              <a:gd name="adj2" fmla="val 44213"/>
              <a:gd name="adj3" fmla="val 16667"/>
            </a:avLst>
          </a:prstGeom>
          <a:noFill/>
          <a:ln w="38100" cap="flat" cmpd="sng">
            <a:solidFill>
              <a:srgbClr val="721BC9"/>
            </a:solidFill>
            <a:prstDash val="solid"/>
            <a:miter/>
            <a:headEnd type="none" w="med" len="med"/>
            <a:tailEnd type="none" w="med" len="med"/>
          </a:ln>
        </p:spPr>
        <p:txBody>
          <a:bodyPr wrap="none"/>
          <a:p>
            <a:endParaRPr lang="zh-CN" altLang="en-US" dirty="0">
              <a:latin typeface="Tahoma" panose="020B0604030504040204" pitchFamily="34" charset="0"/>
            </a:endParaRPr>
          </a:p>
        </p:txBody>
      </p:sp>
      <p:sp>
        <p:nvSpPr>
          <p:cNvPr id="14340" name="文本框 3"/>
          <p:cNvSpPr txBox="1"/>
          <p:nvPr/>
        </p:nvSpPr>
        <p:spPr>
          <a:xfrm>
            <a:off x="4697413" y="3625850"/>
            <a:ext cx="4827587" cy="2287588"/>
          </a:xfrm>
          <a:prstGeom prst="rect">
            <a:avLst/>
          </a:prstGeom>
          <a:noFill/>
          <a:ln w="9525">
            <a:noFill/>
          </a:ln>
        </p:spPr>
        <p:txBody>
          <a:bodyPr>
            <a:spAutoFit/>
          </a:bodyPr>
          <a:p>
            <a:pPr algn="just"/>
            <a:r>
              <a:rPr lang="en-US" altLang="zh-CN" sz="3600">
                <a:latin typeface="Tahoma" panose="020B0604030504040204" pitchFamily="34" charset="0"/>
              </a:rPr>
              <a:t>       </a:t>
            </a:r>
            <a:r>
              <a:rPr lang="zh-CN" altLang="en-US" sz="3600" b="1">
                <a:latin typeface="Tahoma" panose="020B0604030504040204" pitchFamily="34" charset="0"/>
              </a:rPr>
              <a:t>这个市场是我的，没有我的允许，任何人都不得侵占，因为我有专利。</a:t>
            </a:r>
            <a:endParaRPr lang="zh-CN" altLang="en-US" sz="3600" b="1">
              <a:latin typeface="Tahoma" panose="020B0604030504040204" pitchFamily="34" charset="0"/>
            </a:endParaRPr>
          </a:p>
        </p:txBody>
      </p:sp>
    </p:spTree>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5400" b="0" i="0" u="none" strike="noStrike" cap="none" normalizeH="0" baseline="0" smtClean="0">
            <a:ln>
              <a:noFill/>
            </a:ln>
            <a:solidFill>
              <a:schemeClr val="tx1"/>
            </a:solidFill>
            <a:effectLst/>
            <a:latin typeface="Tahoma" panose="020B0604030504040204" pitchFamily="34" charset="0"/>
            <a:ea typeface="黑体" panose="02010600030101010101" pitchFamily="49"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5400" b="0" i="0" u="none" strike="noStrike" cap="none" normalizeH="0" baseline="0" smtClean="0">
            <a:ln>
              <a:noFill/>
            </a:ln>
            <a:solidFill>
              <a:schemeClr val="tx1"/>
            </a:solidFill>
            <a:effectLst/>
            <a:latin typeface="Tahoma" panose="020B0604030504040204" pitchFamily="34" charset="0"/>
            <a:ea typeface="黑体" panose="02010600030101010101" pitchFamily="49"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0</TotalTime>
  <Words>11035</Words>
  <Application>WPS 演示</Application>
  <PresentationFormat>自定义</PresentationFormat>
  <Paragraphs>553</Paragraphs>
  <Slides>89</Slides>
  <Notes>3</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89</vt:i4>
      </vt:variant>
    </vt:vector>
  </HeadingPairs>
  <TitlesOfParts>
    <vt:vector size="103" baseType="lpstr">
      <vt:lpstr>Arial</vt:lpstr>
      <vt:lpstr>宋体</vt:lpstr>
      <vt:lpstr>Wingdings</vt:lpstr>
      <vt:lpstr>Tahoma</vt:lpstr>
      <vt:lpstr>黑体</vt:lpstr>
      <vt:lpstr>Times New Roman</vt:lpstr>
      <vt:lpstr>微软雅黑</vt:lpstr>
      <vt:lpstr>Symbol</vt:lpstr>
      <vt:lpstr>Arial Unicode MS</vt:lpstr>
      <vt:lpstr>华文中宋</vt:lpstr>
      <vt:lpstr>仿宋_GB2312</vt:lpstr>
      <vt:lpstr>华文新魏</vt:lpstr>
      <vt:lpstr>Blends</vt:lpstr>
      <vt:lpstr>Paint.Picture</vt:lpstr>
      <vt:lpstr>知识产权与专利申请</vt:lpstr>
      <vt:lpstr>目 录</vt:lpstr>
      <vt:lpstr>一、什么是知识产权</vt:lpstr>
      <vt:lpstr>二、知识产权包含的内容</vt:lpstr>
      <vt:lpstr>三、知识产权发展趋势</vt:lpstr>
      <vt:lpstr>四、知识产权的特点</vt:lpstr>
      <vt:lpstr>什么是专利？</vt:lpstr>
      <vt:lpstr>专利的特征</vt:lpstr>
      <vt:lpstr>专利的独占性</vt:lpstr>
      <vt:lpstr>专利的保护期限</vt:lpstr>
      <vt:lpstr>专利的保护地域</vt:lpstr>
      <vt:lpstr>授予专利权的条件</vt:lpstr>
      <vt:lpstr>下列各项不授予专利权</vt:lpstr>
      <vt:lpstr> 专利权的归属——谁有权申请专利</vt:lpstr>
      <vt:lpstr>职务发明和非职务发明的区分</vt:lpstr>
      <vt:lpstr>职务发明和非职务发明的区分</vt:lpstr>
      <vt:lpstr>中华人民共和国科技进步法</vt:lpstr>
      <vt:lpstr>中华人民共和国科技进步法</vt:lpstr>
      <vt:lpstr>特别情况下的专利权归属</vt:lpstr>
      <vt:lpstr>专利权人与发明人享有的权利不同</vt:lpstr>
      <vt:lpstr>专利权人与发明人享有的权利不同</vt:lpstr>
      <vt:lpstr>专利先申请原则 </vt:lpstr>
      <vt:lpstr>申请专利的时机选择</vt:lpstr>
      <vt:lpstr>专利申请的类型</vt:lpstr>
      <vt:lpstr>发明专利</vt:lpstr>
      <vt:lpstr>实用新型</vt:lpstr>
      <vt:lpstr>外观设计</vt:lpstr>
      <vt:lpstr>办理专利申请应当提交哪些申请文件</vt:lpstr>
      <vt:lpstr>办理专利申请应当提交哪些申请文件</vt:lpstr>
      <vt:lpstr>受理专利申请的部门</vt:lpstr>
      <vt:lpstr>如何办理专利申请</vt:lpstr>
      <vt:lpstr>申请文件的填写和撰写 </vt:lpstr>
      <vt:lpstr>专利申请的受理 </vt:lpstr>
      <vt:lpstr>专利审批程序 </vt:lpstr>
      <vt:lpstr>办理专利权登记手续 </vt:lpstr>
      <vt:lpstr>专利权的维持</vt:lpstr>
      <vt:lpstr>专利权的维持 </vt:lpstr>
      <vt:lpstr>专利权的维持</vt:lpstr>
      <vt:lpstr>五、专利申请文件</vt:lpstr>
      <vt:lpstr>一、申请文件的组成</vt:lpstr>
      <vt:lpstr>    请求书(专利法26.2 )</vt:lpstr>
      <vt:lpstr>    请求书(专利法26.2 )</vt:lpstr>
      <vt:lpstr>    说明书(专利法26.3)</vt:lpstr>
      <vt:lpstr>权利要求书(专利法26.4 )</vt:lpstr>
      <vt:lpstr>二、申请文件各部分的作用</vt:lpstr>
      <vt:lpstr>申请文件各部分的作用(摘要)</vt:lpstr>
      <vt:lpstr>申请文件各部分的作用(附图)</vt:lpstr>
      <vt:lpstr>申请文件各部分的作用(权项)</vt:lpstr>
      <vt:lpstr>申请文件各部分的作用(权项)</vt:lpstr>
      <vt:lpstr>怎样阅读权利要求书</vt:lpstr>
      <vt:lpstr>怎样阅读权利要求书</vt:lpstr>
      <vt:lpstr>  实例1</vt:lpstr>
      <vt:lpstr>   实例1</vt:lpstr>
      <vt:lpstr>     实例1(附图)</vt:lpstr>
      <vt:lpstr>   实例2</vt:lpstr>
      <vt:lpstr>      实例2</vt:lpstr>
      <vt:lpstr>    实例2</vt:lpstr>
      <vt:lpstr>   实例2</vt:lpstr>
      <vt:lpstr>  实例3 (一种渠道混凝土面板裂缝的防渗处理方法 )</vt:lpstr>
      <vt:lpstr>  实例3(一种渠道混凝土面板裂缝的防渗处理方法 )</vt:lpstr>
      <vt:lpstr>一种渠道混凝土面板裂缝的防渗处理方法</vt:lpstr>
      <vt:lpstr>专利申请文件的撰写</vt:lpstr>
      <vt:lpstr>专利申请文件的撰写</vt:lpstr>
      <vt:lpstr>外观设计专利申请</vt:lpstr>
      <vt:lpstr>外观设计</vt:lpstr>
      <vt:lpstr>外观设计专利申请</vt:lpstr>
      <vt:lpstr>不授予专利权的外观设计</vt:lpstr>
      <vt:lpstr>PowerPoint 演示文稿</vt:lpstr>
      <vt:lpstr>平面产品涉及两个面</vt:lpstr>
      <vt:lpstr>立体产品</vt:lpstr>
      <vt:lpstr>一种能够调节高度的凳子 (附图)</vt:lpstr>
      <vt:lpstr>一种能够调节高度的凳子(权利要求书 )</vt:lpstr>
      <vt:lpstr>一种能够调节高度的凳子 (说明书)</vt:lpstr>
      <vt:lpstr>一种能够调节高度的凳子 (说明书)</vt:lpstr>
      <vt:lpstr>一种能够调节高度的凳子 (说明书)</vt:lpstr>
      <vt:lpstr>一种能够调节高度的凳子 (说明书)</vt:lpstr>
      <vt:lpstr>申请实例: 冷旋压大勺生产工艺及设备(权利要求书)</vt:lpstr>
      <vt:lpstr>申请实例:冷旋压机床 (附图)</vt:lpstr>
      <vt:lpstr>申请实例: 免挖沟地下光电缆铺设器(权利要求书)</vt:lpstr>
      <vt:lpstr>免挖沟地下光电缆铺设器</vt:lpstr>
      <vt:lpstr>免挖沟地下光电缆铺设器</vt:lpstr>
      <vt:lpstr>免挖沟地下光电缆铺设器</vt:lpstr>
      <vt:lpstr>机械领域产品独立权利要求的特征</vt:lpstr>
      <vt:lpstr>申请外国专利的途径</vt:lpstr>
      <vt:lpstr>PCT途径</vt:lpstr>
      <vt:lpstr>PCT途径的优点</vt:lpstr>
      <vt:lpstr>PCT申请流程</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国际条约与我国专利制度</dc:title>
  <dc:creator>anbt</dc:creator>
  <cp:lastModifiedBy>萍</cp:lastModifiedBy>
  <cp:revision>165</cp:revision>
  <cp:lastPrinted>2009-10-13T04:38:00Z</cp:lastPrinted>
  <dcterms:created xsi:type="dcterms:W3CDTF">2003-08-17T07:34:00Z</dcterms:created>
  <dcterms:modified xsi:type="dcterms:W3CDTF">2022-04-26T08:40:09Z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A47FF3E3606244D785D00BBD58465E6A</vt:lpwstr>
  </property>
</Properties>
</file>